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61" r:id="rId6"/>
    <p:sldId id="260" r:id="rId7"/>
    <p:sldId id="267" r:id="rId8"/>
    <p:sldId id="259" r:id="rId9"/>
    <p:sldId id="270" r:id="rId10"/>
    <p:sldId id="264" r:id="rId11"/>
    <p:sldId id="271" r:id="rId12"/>
    <p:sldId id="263" r:id="rId13"/>
    <p:sldId id="262" r:id="rId14"/>
    <p:sldId id="273" r:id="rId15"/>
    <p:sldId id="284" r:id="rId16"/>
    <p:sldId id="272" r:id="rId17"/>
    <p:sldId id="275" r:id="rId18"/>
    <p:sldId id="274" r:id="rId19"/>
    <p:sldId id="277" r:id="rId20"/>
    <p:sldId id="281" r:id="rId21"/>
    <p:sldId id="282" r:id="rId22"/>
    <p:sldId id="283" r:id="rId23"/>
    <p:sldId id="286" r:id="rId24"/>
    <p:sldId id="287" r:id="rId25"/>
    <p:sldId id="290" r:id="rId26"/>
    <p:sldId id="291" r:id="rId27"/>
    <p:sldId id="288" r:id="rId28"/>
    <p:sldId id="289" r:id="rId29"/>
    <p:sldId id="276" r:id="rId30"/>
    <p:sldId id="280" r:id="rId31"/>
    <p:sldId id="279"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F99C667-FF24-4892-9829-C620117A8CC8}" type="datetimeFigureOut">
              <a:rPr lang="en-US" smtClean="0"/>
              <a:pPr/>
              <a:t>1/28/2020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1293413-8ABA-4243-8307-AAC77CF19A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9C667-FF24-4892-9829-C620117A8CC8}"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3413-8ABA-4243-8307-AAC77CF19A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F99C667-FF24-4892-9829-C620117A8CC8}" type="datetimeFigureOut">
              <a:rPr lang="en-US" smtClean="0"/>
              <a:pPr/>
              <a:t>1/28/2020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1293413-8ABA-4243-8307-AAC77CF19A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9C667-FF24-4892-9829-C620117A8CC8}"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93413-8ABA-4243-8307-AAC77CF19A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F99C667-FF24-4892-9829-C620117A8CC8}" type="datetimeFigureOut">
              <a:rPr lang="en-US" smtClean="0"/>
              <a:pPr/>
              <a:t>1/28/2020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A1293413-8ABA-4243-8307-AAC77CF19A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99C667-FF24-4892-9829-C620117A8CC8}"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93413-8ABA-4243-8307-AAC77CF19A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99C667-FF24-4892-9829-C620117A8CC8}"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93413-8ABA-4243-8307-AAC77CF19A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99C667-FF24-4892-9829-C620117A8CC8}"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93413-8ABA-4243-8307-AAC77CF19A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F99C667-FF24-4892-9829-C620117A8CC8}" type="datetimeFigureOut">
              <a:rPr lang="en-US" smtClean="0"/>
              <a:pPr/>
              <a:t>1/28/2020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A1293413-8ABA-4243-8307-AAC77CF19A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99C667-FF24-4892-9829-C620117A8CC8}"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93413-8ABA-4243-8307-AAC77CF19A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0F99C667-FF24-4892-9829-C620117A8CC8}"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93413-8ABA-4243-8307-AAC77CF19A6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F99C667-FF24-4892-9829-C620117A8CC8}" type="datetimeFigureOut">
              <a:rPr lang="en-US" smtClean="0"/>
              <a:pPr/>
              <a:t>1/28/2020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1293413-8ABA-4243-8307-AAC77CF19A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medial+ankle+tendons&amp;source=images&amp;cd=&amp;cad=rja&amp;docid=qtJtxLsWavwX_M&amp;tbnid=u89CjErxIBSSpM:&amp;ved=0CAUQjRw&amp;url=http://www.beantownphysio.com/pt-tip/archive/pttd.html&amp;ei=HLYrUbjnKqP3igKRpoCQBw&amp;bvm=bv.42768644,d.cGE&amp;psig=AFQjCNFGLabGiMFVB2Wg5IJVJCFcfGydJQ&amp;ust=1361905377583995"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3539864"/>
            <a:ext cx="5114778" cy="2632336"/>
          </a:xfrm>
        </p:spPr>
        <p:txBody>
          <a:bodyPr/>
          <a:lstStyle/>
          <a:p>
            <a:endParaRPr lang="en-US" dirty="0"/>
          </a:p>
        </p:txBody>
      </p:sp>
      <p:pic>
        <p:nvPicPr>
          <p:cNvPr id="1026" name="Picture 2" descr="C:\Users\Di's Laptop\Desktop\untitled.bmp"/>
          <p:cNvPicPr>
            <a:picLocks noChangeAspect="1" noChangeArrowheads="1"/>
          </p:cNvPicPr>
          <p:nvPr/>
        </p:nvPicPr>
        <p:blipFill>
          <a:blip r:embed="rId2" cstate="print"/>
          <a:srcRect/>
          <a:stretch>
            <a:fillRect/>
          </a:stretch>
        </p:blipFill>
        <p:spPr bwMode="auto">
          <a:xfrm>
            <a:off x="3114675" y="2438400"/>
            <a:ext cx="5753100" cy="3962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1981200"/>
            <a:ext cx="5114778" cy="4572000"/>
          </a:xfrm>
        </p:spPr>
        <p:txBody>
          <a:bodyPr>
            <a:normAutofit/>
          </a:bodyPr>
          <a:lstStyle/>
          <a:p>
            <a:pPr algn="ctr"/>
            <a:r>
              <a:rPr lang="en-US" sz="4400" dirty="0" smtClean="0">
                <a:solidFill>
                  <a:srgbClr val="FF0000"/>
                </a:solidFill>
              </a:rPr>
              <a:t>Tendons, Lateral</a:t>
            </a:r>
          </a:p>
          <a:p>
            <a:pPr algn="l"/>
            <a:r>
              <a:rPr lang="en-US" sz="3200" dirty="0" smtClean="0">
                <a:solidFill>
                  <a:srgbClr val="FF0000"/>
                </a:solidFill>
              </a:rPr>
              <a:t>Peroneus Longus</a:t>
            </a:r>
          </a:p>
          <a:p>
            <a:pPr algn="l"/>
            <a:r>
              <a:rPr lang="en-US" sz="3200" dirty="0" smtClean="0">
                <a:solidFill>
                  <a:srgbClr val="FF0000"/>
                </a:solidFill>
              </a:rPr>
              <a:t>Peroneus Brevis</a:t>
            </a:r>
          </a:p>
        </p:txBody>
      </p:sp>
      <p:pic>
        <p:nvPicPr>
          <p:cNvPr id="1026" name="Picture 2" descr="C:\Users\ggoodridge\Desktop\ankle_peroneal_tendinitis_anat01[1].jpg"/>
          <p:cNvPicPr>
            <a:picLocks noChangeAspect="1" noChangeArrowheads="1"/>
          </p:cNvPicPr>
          <p:nvPr/>
        </p:nvPicPr>
        <p:blipFill>
          <a:blip r:embed="rId2" cstate="print"/>
          <a:srcRect/>
          <a:stretch>
            <a:fillRect/>
          </a:stretch>
        </p:blipFill>
        <p:spPr bwMode="auto">
          <a:xfrm>
            <a:off x="3613151" y="3957638"/>
            <a:ext cx="4159249" cy="25193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228600"/>
            <a:ext cx="5105400" cy="12954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1524000"/>
            <a:ext cx="5114778" cy="4648200"/>
          </a:xfrm>
        </p:spPr>
        <p:txBody>
          <a:bodyPr>
            <a:normAutofit/>
          </a:bodyPr>
          <a:lstStyle/>
          <a:p>
            <a:pPr algn="ctr"/>
            <a:r>
              <a:rPr lang="en-US" sz="4400" dirty="0" smtClean="0">
                <a:solidFill>
                  <a:srgbClr val="FF0000"/>
                </a:solidFill>
              </a:rPr>
              <a:t>Tendons, Medial</a:t>
            </a:r>
          </a:p>
          <a:p>
            <a:pPr algn="l"/>
            <a:r>
              <a:rPr lang="en-US" sz="3200" dirty="0" smtClean="0">
                <a:solidFill>
                  <a:srgbClr val="FF0000"/>
                </a:solidFill>
              </a:rPr>
              <a:t>Posterior Tibialis</a:t>
            </a:r>
          </a:p>
          <a:p>
            <a:pPr algn="l"/>
            <a:r>
              <a:rPr lang="en-US" sz="3200" dirty="0" smtClean="0">
                <a:solidFill>
                  <a:srgbClr val="FF0000"/>
                </a:solidFill>
              </a:rPr>
              <a:t>Flexor Digitorum Longus</a:t>
            </a:r>
          </a:p>
          <a:p>
            <a:pPr algn="l"/>
            <a:r>
              <a:rPr lang="en-US" sz="3200" dirty="0" smtClean="0">
                <a:solidFill>
                  <a:srgbClr val="FF0000"/>
                </a:solidFill>
              </a:rPr>
              <a:t>Flexor Hallucis Longus</a:t>
            </a:r>
          </a:p>
        </p:txBody>
      </p:sp>
      <p:pic>
        <p:nvPicPr>
          <p:cNvPr id="2050" name="Picture 2" descr="http://www.beantownphysio.com/images/pt-tip/pttd/anatomy.jpg">
            <a:hlinkClick r:id="rId2"/>
          </p:cNvPr>
          <p:cNvPicPr>
            <a:picLocks noChangeAspect="1" noChangeArrowheads="1"/>
          </p:cNvPicPr>
          <p:nvPr/>
        </p:nvPicPr>
        <p:blipFill>
          <a:blip r:embed="rId3" cstate="print"/>
          <a:srcRect/>
          <a:stretch>
            <a:fillRect/>
          </a:stretch>
        </p:blipFill>
        <p:spPr bwMode="auto">
          <a:xfrm>
            <a:off x="3669632" y="3925766"/>
            <a:ext cx="4331368" cy="253218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2286000"/>
            <a:ext cx="5114778" cy="3886200"/>
          </a:xfrm>
        </p:spPr>
        <p:txBody>
          <a:bodyPr>
            <a:normAutofit/>
          </a:bodyPr>
          <a:lstStyle/>
          <a:p>
            <a:pPr algn="ctr"/>
            <a:r>
              <a:rPr lang="en-US" sz="4400" dirty="0" smtClean="0">
                <a:solidFill>
                  <a:srgbClr val="FF0000"/>
                </a:solidFill>
              </a:rPr>
              <a:t>Muscles</a:t>
            </a:r>
          </a:p>
          <a:p>
            <a:pPr algn="ctr"/>
            <a:endParaRPr lang="en-US" sz="4400" dirty="0" smtClean="0">
              <a:solidFill>
                <a:srgbClr val="FF0000"/>
              </a:solidFill>
            </a:endParaRPr>
          </a:p>
        </p:txBody>
      </p:sp>
      <p:pic>
        <p:nvPicPr>
          <p:cNvPr id="6145" name="Picture 1" descr="C:\Users\ggoodridge\Desktop\19918[1].jpg"/>
          <p:cNvPicPr>
            <a:picLocks noChangeAspect="1" noChangeArrowheads="1"/>
          </p:cNvPicPr>
          <p:nvPr/>
        </p:nvPicPr>
        <p:blipFill>
          <a:blip r:embed="rId2" cstate="print"/>
          <a:srcRect/>
          <a:stretch>
            <a:fillRect/>
          </a:stretch>
        </p:blipFill>
        <p:spPr bwMode="auto">
          <a:xfrm>
            <a:off x="3962400" y="3017520"/>
            <a:ext cx="4038600" cy="32308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2286000"/>
            <a:ext cx="5114778" cy="3886200"/>
          </a:xfrm>
        </p:spPr>
        <p:txBody>
          <a:bodyPr>
            <a:normAutofit/>
          </a:bodyPr>
          <a:lstStyle/>
          <a:p>
            <a:pPr algn="l"/>
            <a:r>
              <a:rPr lang="en-US" sz="4400" dirty="0" smtClean="0">
                <a:solidFill>
                  <a:srgbClr val="FF0000"/>
                </a:solidFill>
              </a:rPr>
              <a:t>Pulses:</a:t>
            </a:r>
          </a:p>
          <a:p>
            <a:pPr algn="l"/>
            <a:r>
              <a:rPr lang="en-US" sz="3600" dirty="0" smtClean="0">
                <a:solidFill>
                  <a:srgbClr val="FFC000"/>
                </a:solidFill>
              </a:rPr>
              <a:t>Dorsal</a:t>
            </a:r>
          </a:p>
          <a:p>
            <a:pPr algn="l"/>
            <a:r>
              <a:rPr lang="en-US" sz="3600" dirty="0" smtClean="0">
                <a:solidFill>
                  <a:srgbClr val="FFC000"/>
                </a:solidFill>
              </a:rPr>
              <a:t>   </a:t>
            </a:r>
            <a:r>
              <a:rPr lang="en-US" sz="3600" dirty="0" err="1" smtClean="0">
                <a:solidFill>
                  <a:srgbClr val="FFC000"/>
                </a:solidFill>
              </a:rPr>
              <a:t>Pedis</a:t>
            </a:r>
            <a:endParaRPr lang="en-US" sz="3600" dirty="0" smtClean="0">
              <a:solidFill>
                <a:srgbClr val="FFC000"/>
              </a:solidFill>
            </a:endParaRPr>
          </a:p>
          <a:p>
            <a:pPr algn="l"/>
            <a:r>
              <a:rPr lang="en-US" sz="3600" dirty="0" smtClean="0">
                <a:solidFill>
                  <a:srgbClr val="FFFF00"/>
                </a:solidFill>
              </a:rPr>
              <a:t>Posterior</a:t>
            </a:r>
          </a:p>
          <a:p>
            <a:pPr algn="l"/>
            <a:r>
              <a:rPr lang="en-US" sz="3600" dirty="0" smtClean="0">
                <a:solidFill>
                  <a:srgbClr val="FFFF00"/>
                </a:solidFill>
              </a:rPr>
              <a:t>   Tibial </a:t>
            </a:r>
          </a:p>
        </p:txBody>
      </p:sp>
      <p:pic>
        <p:nvPicPr>
          <p:cNvPr id="5121" name="Picture 1" descr="C:\Users\ggoodridge\Desktop\560fig21334194732280[1].jpg"/>
          <p:cNvPicPr>
            <a:picLocks noChangeAspect="1" noChangeArrowheads="1"/>
          </p:cNvPicPr>
          <p:nvPr/>
        </p:nvPicPr>
        <p:blipFill>
          <a:blip r:embed="rId2" cstate="print"/>
          <a:srcRect/>
          <a:stretch>
            <a:fillRect/>
          </a:stretch>
        </p:blipFill>
        <p:spPr bwMode="auto">
          <a:xfrm>
            <a:off x="5410200" y="2133600"/>
            <a:ext cx="3200400" cy="45016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2286000"/>
            <a:ext cx="5114778" cy="3886200"/>
          </a:xfrm>
        </p:spPr>
        <p:txBody>
          <a:bodyPr>
            <a:normAutofit/>
          </a:bodyPr>
          <a:lstStyle/>
          <a:p>
            <a:pPr algn="ctr"/>
            <a:r>
              <a:rPr lang="en-US" sz="4400" dirty="0" smtClean="0">
                <a:solidFill>
                  <a:srgbClr val="FF0000"/>
                </a:solidFill>
              </a:rPr>
              <a:t>Special Tests</a:t>
            </a:r>
          </a:p>
          <a:p>
            <a:pPr algn="l"/>
            <a:r>
              <a:rPr lang="en-US" sz="4400" dirty="0" smtClean="0">
                <a:solidFill>
                  <a:srgbClr val="FFFF00"/>
                </a:solidFill>
              </a:rPr>
              <a:t>ROM</a:t>
            </a:r>
          </a:p>
          <a:p>
            <a:pPr algn="l"/>
            <a:r>
              <a:rPr lang="en-US" sz="3200" dirty="0" smtClean="0">
                <a:solidFill>
                  <a:srgbClr val="FFFF00"/>
                </a:solidFill>
              </a:rPr>
              <a:t>Plantar &amp; Dorsi Flexion</a:t>
            </a:r>
          </a:p>
          <a:p>
            <a:pPr algn="l"/>
            <a:r>
              <a:rPr lang="en-US" sz="3200" dirty="0" smtClean="0">
                <a:solidFill>
                  <a:srgbClr val="FFFF00"/>
                </a:solidFill>
              </a:rPr>
              <a:t>Inversion &amp; Eversion</a:t>
            </a:r>
          </a:p>
          <a:p>
            <a:pPr algn="l"/>
            <a:r>
              <a:rPr lang="en-US" sz="4400" dirty="0" smtClean="0">
                <a:solidFill>
                  <a:srgbClr val="FFFF00"/>
                </a:solidFill>
              </a:rPr>
              <a:t>   Active &amp; Passive</a:t>
            </a:r>
          </a:p>
          <a:p>
            <a:pPr algn="l"/>
            <a:endParaRPr lang="en-US" sz="44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24840"/>
          </a:xfrm>
        </p:spPr>
        <p:txBody>
          <a:bodyPr/>
          <a:lstStyle/>
          <a:p>
            <a:r>
              <a:rPr lang="en-US" dirty="0" smtClean="0"/>
              <a:t>EVALUATION OF THE ANKLE</a:t>
            </a:r>
            <a:endParaRPr lang="en-US" dirty="0"/>
          </a:p>
        </p:txBody>
      </p:sp>
      <p:sp>
        <p:nvSpPr>
          <p:cNvPr id="3" name="Content Placeholder 2"/>
          <p:cNvSpPr>
            <a:spLocks noGrp="1"/>
          </p:cNvSpPr>
          <p:nvPr>
            <p:ph idx="1"/>
          </p:nvPr>
        </p:nvSpPr>
        <p:spPr>
          <a:xfrm>
            <a:off x="457200" y="1066800"/>
            <a:ext cx="7239000" cy="5638800"/>
          </a:xfrm>
        </p:spPr>
        <p:txBody>
          <a:bodyPr>
            <a:normAutofit fontScale="92500" lnSpcReduction="20000"/>
          </a:bodyPr>
          <a:lstStyle/>
          <a:p>
            <a:pPr algn="ctr"/>
            <a:r>
              <a:rPr lang="en-US" sz="3600" dirty="0" err="1" smtClean="0">
                <a:solidFill>
                  <a:srgbClr val="FF0000"/>
                </a:solidFill>
              </a:rPr>
              <a:t>Ottowa</a:t>
            </a:r>
            <a:r>
              <a:rPr lang="en-US" sz="3600" dirty="0" smtClean="0">
                <a:solidFill>
                  <a:srgbClr val="FF0000"/>
                </a:solidFill>
              </a:rPr>
              <a:t> Ankle Rules</a:t>
            </a:r>
          </a:p>
          <a:p>
            <a:pPr algn="ctr"/>
            <a:r>
              <a:rPr lang="en-US" sz="3200" dirty="0" smtClean="0">
                <a:solidFill>
                  <a:srgbClr val="FF0000"/>
                </a:solidFill>
              </a:rPr>
              <a:t>Palpate the distal 6 cm of the tibia &amp; fibula, the navicular, </a:t>
            </a:r>
            <a:r>
              <a:rPr lang="en-US" sz="3200" dirty="0">
                <a:solidFill>
                  <a:srgbClr val="FF0000"/>
                </a:solidFill>
              </a:rPr>
              <a:t>&amp; the base of the fifth </a:t>
            </a:r>
            <a:r>
              <a:rPr lang="en-US" sz="3200" dirty="0" smtClean="0">
                <a:solidFill>
                  <a:srgbClr val="FF0000"/>
                </a:solidFill>
              </a:rPr>
              <a:t>metatarsal.</a:t>
            </a:r>
          </a:p>
          <a:p>
            <a:pPr algn="ctr"/>
            <a:r>
              <a:rPr lang="en-US" sz="3200" dirty="0" smtClean="0">
                <a:solidFill>
                  <a:srgbClr val="FFC000"/>
                </a:solidFill>
              </a:rPr>
              <a:t>Testing for pain &amp; crepitus.</a:t>
            </a:r>
          </a:p>
          <a:p>
            <a:pPr algn="ctr"/>
            <a:endParaRPr lang="en-US" sz="3200" dirty="0" smtClean="0">
              <a:solidFill>
                <a:srgbClr val="FFC000"/>
              </a:solidFill>
            </a:endParaRPr>
          </a:p>
          <a:p>
            <a:pPr algn="ctr"/>
            <a:endParaRPr lang="en-US" sz="3000" dirty="0">
              <a:solidFill>
                <a:srgbClr val="FFC000"/>
              </a:solidFill>
            </a:endParaRPr>
          </a:p>
          <a:p>
            <a:pPr algn="ctr"/>
            <a:endParaRPr lang="en-US" sz="3200" dirty="0" smtClean="0">
              <a:solidFill>
                <a:srgbClr val="FFC000"/>
              </a:solidFill>
            </a:endParaRPr>
          </a:p>
          <a:p>
            <a:pPr algn="ctr"/>
            <a:endParaRPr lang="en-US" sz="3200" dirty="0">
              <a:solidFill>
                <a:srgbClr val="FFC000"/>
              </a:solidFill>
            </a:endParaRPr>
          </a:p>
          <a:p>
            <a:pPr algn="ctr"/>
            <a:endParaRPr lang="en-US" sz="3200" dirty="0" smtClean="0">
              <a:solidFill>
                <a:srgbClr val="FFC000"/>
              </a:solidFill>
            </a:endParaRPr>
          </a:p>
          <a:p>
            <a:pPr algn="ctr"/>
            <a:endParaRPr lang="en-US" sz="3200" dirty="0" smtClean="0">
              <a:solidFill>
                <a:srgbClr val="FFC000"/>
              </a:solidFill>
            </a:endParaRPr>
          </a:p>
          <a:p>
            <a:pPr algn="ctr"/>
            <a:r>
              <a:rPr lang="en-US" sz="3200" dirty="0" smtClean="0">
                <a:solidFill>
                  <a:srgbClr val="FFC000"/>
                </a:solidFill>
              </a:rPr>
              <a:t>(+) Possible fracture at any of these locations</a:t>
            </a:r>
          </a:p>
        </p:txBody>
      </p:sp>
      <p:pic>
        <p:nvPicPr>
          <p:cNvPr id="4" name="Picture 3"/>
          <p:cNvPicPr>
            <a:picLocks noChangeAspect="1"/>
          </p:cNvPicPr>
          <p:nvPr/>
        </p:nvPicPr>
        <p:blipFill>
          <a:blip r:embed="rId2"/>
          <a:stretch>
            <a:fillRect/>
          </a:stretch>
        </p:blipFill>
        <p:spPr>
          <a:xfrm>
            <a:off x="2133600" y="3200400"/>
            <a:ext cx="4234903" cy="2555058"/>
          </a:xfrm>
          <a:prstGeom prst="rect">
            <a:avLst/>
          </a:prstGeom>
        </p:spPr>
      </p:pic>
    </p:spTree>
    <p:extLst>
      <p:ext uri="{BB962C8B-B14F-4D97-AF65-F5344CB8AC3E}">
        <p14:creationId xmlns:p14="http://schemas.microsoft.com/office/powerpoint/2010/main" val="1747807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2895600" y="1981200"/>
            <a:ext cx="5791200" cy="4648200"/>
          </a:xfrm>
        </p:spPr>
        <p:txBody>
          <a:bodyPr>
            <a:normAutofit fontScale="92500"/>
          </a:bodyPr>
          <a:lstStyle/>
          <a:p>
            <a:pPr algn="ctr"/>
            <a:r>
              <a:rPr lang="en-US" sz="4400" dirty="0" smtClean="0">
                <a:solidFill>
                  <a:srgbClr val="FF0000"/>
                </a:solidFill>
              </a:rPr>
              <a:t>Anterior Drawer</a:t>
            </a:r>
          </a:p>
          <a:p>
            <a:pPr algn="l"/>
            <a:r>
              <a:rPr lang="en-US" sz="4000" dirty="0" smtClean="0">
                <a:solidFill>
                  <a:srgbClr val="FFFF00"/>
                </a:solidFill>
              </a:rPr>
              <a:t>Tests </a:t>
            </a:r>
          </a:p>
          <a:p>
            <a:pPr algn="ctr"/>
            <a:r>
              <a:rPr lang="en-US" sz="3900" dirty="0" smtClean="0">
                <a:solidFill>
                  <a:srgbClr val="FFFF00"/>
                </a:solidFill>
              </a:rPr>
              <a:t>Ant. </a:t>
            </a:r>
            <a:r>
              <a:rPr lang="en-US" sz="3900" dirty="0" err="1" smtClean="0">
                <a:solidFill>
                  <a:srgbClr val="FFFF00"/>
                </a:solidFill>
              </a:rPr>
              <a:t>Talo</a:t>
            </a:r>
            <a:r>
              <a:rPr lang="en-US" sz="3900" dirty="0" smtClean="0">
                <a:solidFill>
                  <a:srgbClr val="FFFF00"/>
                </a:solidFill>
              </a:rPr>
              <a:t>-Fibular </a:t>
            </a:r>
            <a:r>
              <a:rPr lang="en-US" sz="3900" dirty="0" err="1" smtClean="0">
                <a:solidFill>
                  <a:srgbClr val="FFFF00"/>
                </a:solidFill>
              </a:rPr>
              <a:t>Lig</a:t>
            </a:r>
            <a:r>
              <a:rPr lang="en-US" sz="3900" dirty="0" smtClean="0">
                <a:solidFill>
                  <a:srgbClr val="FFFF00"/>
                </a:solidFill>
              </a:rPr>
              <a:t> Sprain</a:t>
            </a:r>
          </a:p>
          <a:p>
            <a:pPr marL="571500" indent="-571500" algn="l">
              <a:buFont typeface="Arial" panose="020B0604020202020204" pitchFamily="34" charset="0"/>
              <a:buChar char="•"/>
            </a:pPr>
            <a:r>
              <a:rPr lang="en-US" sz="2400" dirty="0" smtClean="0">
                <a:solidFill>
                  <a:srgbClr val="FFFF00"/>
                </a:solidFill>
              </a:rPr>
              <a:t>Patient is seated or supine</a:t>
            </a:r>
          </a:p>
          <a:p>
            <a:pPr marL="571500" indent="-571500" algn="l">
              <a:buFont typeface="Arial" panose="020B0604020202020204" pitchFamily="34" charset="0"/>
              <a:buChar char="•"/>
            </a:pPr>
            <a:r>
              <a:rPr lang="en-US" sz="2400" dirty="0" smtClean="0">
                <a:solidFill>
                  <a:srgbClr val="FFFF00"/>
                </a:solidFill>
              </a:rPr>
              <a:t>Examiner stabilizes the ankle in one hand &amp; uses their dominant hand to firmly pull the foot anteriorly, stressing the ATF ligament, COMPARING BILATERALLY</a:t>
            </a:r>
          </a:p>
          <a:p>
            <a:pPr marL="571500" indent="-571500" algn="l">
              <a:buFont typeface="Arial" panose="020B0604020202020204" pitchFamily="34" charset="0"/>
              <a:buChar char="•"/>
            </a:pPr>
            <a:r>
              <a:rPr lang="en-US" sz="2400" dirty="0" smtClean="0">
                <a:solidFill>
                  <a:srgbClr val="FFFF00"/>
                </a:solidFill>
              </a:rPr>
              <a:t>(+) Result = laxity, pain, crepitus</a:t>
            </a:r>
          </a:p>
          <a:p>
            <a:pPr marL="571500" indent="-571500" algn="l">
              <a:buFont typeface="Arial" panose="020B0604020202020204" pitchFamily="34" charset="0"/>
              <a:buChar char="•"/>
            </a:pPr>
            <a:endParaRPr lang="en-US" sz="3600" dirty="0" smtClean="0">
              <a:solidFill>
                <a:srgbClr val="FFFF00"/>
              </a:solidFill>
            </a:endParaRPr>
          </a:p>
        </p:txBody>
      </p:sp>
      <p:pic>
        <p:nvPicPr>
          <p:cNvPr id="26626" name="Picture 2" descr="C:\Users\ggoodridge\Desktop\imagesCAX5BIXS.jpg"/>
          <p:cNvPicPr>
            <a:picLocks noChangeAspect="1" noChangeArrowheads="1"/>
          </p:cNvPicPr>
          <p:nvPr/>
        </p:nvPicPr>
        <p:blipFill>
          <a:blip r:embed="rId2" cstate="print"/>
          <a:srcRect/>
          <a:stretch>
            <a:fillRect/>
          </a:stretch>
        </p:blipFill>
        <p:spPr bwMode="auto">
          <a:xfrm>
            <a:off x="0" y="11723"/>
            <a:ext cx="3110132" cy="215316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txBody>
          <a:bodyPr/>
          <a:lstStyle/>
          <a:p>
            <a:pPr algn="ctr"/>
            <a:r>
              <a:rPr lang="en-US" dirty="0" smtClean="0"/>
              <a:t>Evaluation of the ANKLE</a:t>
            </a:r>
            <a:endParaRPr lang="en-US" dirty="0"/>
          </a:p>
        </p:txBody>
      </p:sp>
      <p:sp>
        <p:nvSpPr>
          <p:cNvPr id="3" name="Subtitle 2"/>
          <p:cNvSpPr>
            <a:spLocks noGrp="1"/>
          </p:cNvSpPr>
          <p:nvPr>
            <p:ph sz="half" idx="1"/>
          </p:nvPr>
        </p:nvSpPr>
        <p:spPr>
          <a:xfrm>
            <a:off x="457200" y="1219200"/>
            <a:ext cx="3875626" cy="5486400"/>
          </a:xfrm>
        </p:spPr>
        <p:txBody>
          <a:bodyPr>
            <a:normAutofit lnSpcReduction="10000"/>
          </a:bodyPr>
          <a:lstStyle/>
          <a:p>
            <a:pPr algn="ctr"/>
            <a:r>
              <a:rPr lang="en-US" sz="4400" b="1" dirty="0" smtClean="0">
                <a:solidFill>
                  <a:srgbClr val="FF0000"/>
                </a:solidFill>
              </a:rPr>
              <a:t>Talar Tilt</a:t>
            </a:r>
          </a:p>
          <a:p>
            <a:pPr algn="l"/>
            <a:r>
              <a:rPr lang="en-US" sz="4400" dirty="0" smtClean="0">
                <a:solidFill>
                  <a:srgbClr val="0070C0"/>
                </a:solidFill>
              </a:rPr>
              <a:t>Tests</a:t>
            </a:r>
          </a:p>
          <a:p>
            <a:pPr marL="0" indent="0" algn="ctr">
              <a:buNone/>
            </a:pPr>
            <a:r>
              <a:rPr lang="en-US" sz="3200" dirty="0" err="1" smtClean="0">
                <a:solidFill>
                  <a:srgbClr val="0070C0"/>
                </a:solidFill>
              </a:rPr>
              <a:t>Calcaneofibular</a:t>
            </a:r>
            <a:r>
              <a:rPr lang="en-US" sz="3200" dirty="0" smtClean="0">
                <a:solidFill>
                  <a:srgbClr val="0070C0"/>
                </a:solidFill>
              </a:rPr>
              <a:t> </a:t>
            </a:r>
            <a:r>
              <a:rPr lang="en-US" sz="3200" dirty="0" err="1" smtClean="0">
                <a:solidFill>
                  <a:srgbClr val="0070C0"/>
                </a:solidFill>
              </a:rPr>
              <a:t>Lig</a:t>
            </a:r>
            <a:r>
              <a:rPr lang="en-US" sz="3200" dirty="0" smtClean="0">
                <a:solidFill>
                  <a:srgbClr val="0070C0"/>
                </a:solidFill>
              </a:rPr>
              <a:t> Sprain</a:t>
            </a:r>
          </a:p>
          <a:p>
            <a:pPr algn="l"/>
            <a:r>
              <a:rPr lang="en-US" dirty="0" smtClean="0">
                <a:solidFill>
                  <a:srgbClr val="0070C0"/>
                </a:solidFill>
              </a:rPr>
              <a:t>Seated or supine</a:t>
            </a:r>
          </a:p>
          <a:p>
            <a:pPr algn="l"/>
            <a:r>
              <a:rPr lang="en-US" sz="2300" dirty="0" smtClean="0">
                <a:solidFill>
                  <a:srgbClr val="0070C0"/>
                </a:solidFill>
              </a:rPr>
              <a:t>Examiner stabilizes the ankle in one hand, then uses the other to forcefully invert the foot by tilting the calcaneus medially</a:t>
            </a:r>
          </a:p>
          <a:p>
            <a:pPr algn="l"/>
            <a:r>
              <a:rPr lang="en-US" sz="2300" dirty="0" smtClean="0">
                <a:solidFill>
                  <a:srgbClr val="0070C0"/>
                </a:solidFill>
              </a:rPr>
              <a:t>(+) = laxity, crepitus, pain</a:t>
            </a:r>
            <a:r>
              <a:rPr lang="en-US" sz="2200" dirty="0" smtClean="0">
                <a:solidFill>
                  <a:srgbClr val="0070C0"/>
                </a:solidFill>
              </a:rPr>
              <a:t> </a:t>
            </a:r>
          </a:p>
        </p:txBody>
      </p:sp>
      <p:sp>
        <p:nvSpPr>
          <p:cNvPr id="4" name="Content Placeholder 3"/>
          <p:cNvSpPr>
            <a:spLocks noGrp="1"/>
          </p:cNvSpPr>
          <p:nvPr>
            <p:ph sz="half" idx="2"/>
          </p:nvPr>
        </p:nvSpPr>
        <p:spPr/>
        <p:txBody>
          <a:bodyPr>
            <a:normAutofit lnSpcReduction="10000"/>
          </a:bodyPr>
          <a:lstStyle/>
          <a:p>
            <a:endParaRPr lang="en-US"/>
          </a:p>
        </p:txBody>
      </p:sp>
      <p:pic>
        <p:nvPicPr>
          <p:cNvPr id="27650" name="Picture 2" descr="C:\Users\ggoodridge\Desktop\imagesCABX26G5.jpg"/>
          <p:cNvPicPr>
            <a:picLocks noChangeAspect="1" noChangeArrowheads="1"/>
          </p:cNvPicPr>
          <p:nvPr/>
        </p:nvPicPr>
        <p:blipFill>
          <a:blip r:embed="rId2" cstate="print"/>
          <a:srcRect/>
          <a:stretch>
            <a:fillRect/>
          </a:stretch>
        </p:blipFill>
        <p:spPr bwMode="auto">
          <a:xfrm>
            <a:off x="4634578" y="1447800"/>
            <a:ext cx="3366422" cy="46783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2286000"/>
            <a:ext cx="5114778" cy="3886200"/>
          </a:xfrm>
        </p:spPr>
        <p:txBody>
          <a:bodyPr>
            <a:normAutofit/>
          </a:bodyPr>
          <a:lstStyle/>
          <a:p>
            <a:pPr algn="ctr"/>
            <a:r>
              <a:rPr lang="en-US" sz="4400" dirty="0" smtClean="0">
                <a:solidFill>
                  <a:srgbClr val="FF0000"/>
                </a:solidFill>
              </a:rPr>
              <a:t>Eversion Stress Test</a:t>
            </a:r>
          </a:p>
          <a:p>
            <a:pPr algn="l"/>
            <a:r>
              <a:rPr lang="en-US" sz="3600" dirty="0" smtClean="0">
                <a:solidFill>
                  <a:srgbClr val="FFC000"/>
                </a:solidFill>
              </a:rPr>
              <a:t>Deltoid Ligament</a:t>
            </a:r>
          </a:p>
        </p:txBody>
      </p:sp>
      <p:pic>
        <p:nvPicPr>
          <p:cNvPr id="28674" name="Picture 2" descr="C:\Users\ggoodridge\Desktop\imagesCAHR25YB.jpg"/>
          <p:cNvPicPr>
            <a:picLocks noChangeAspect="1" noChangeArrowheads="1"/>
          </p:cNvPicPr>
          <p:nvPr/>
        </p:nvPicPr>
        <p:blipFill>
          <a:blip r:embed="rId2" cstate="print"/>
          <a:srcRect/>
          <a:stretch>
            <a:fillRect/>
          </a:stretch>
        </p:blipFill>
        <p:spPr bwMode="auto">
          <a:xfrm>
            <a:off x="4114800" y="3800474"/>
            <a:ext cx="3657600" cy="27527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of the ANKLE</a:t>
            </a:r>
            <a:endParaRPr lang="en-US" dirty="0"/>
          </a:p>
        </p:txBody>
      </p:sp>
      <p:sp>
        <p:nvSpPr>
          <p:cNvPr id="3" name="Subtitle 2"/>
          <p:cNvSpPr>
            <a:spLocks noGrp="1"/>
          </p:cNvSpPr>
          <p:nvPr>
            <p:ph idx="1"/>
          </p:nvPr>
        </p:nvSpPr>
        <p:spPr/>
        <p:txBody>
          <a:bodyPr>
            <a:normAutofit/>
          </a:bodyPr>
          <a:lstStyle/>
          <a:p>
            <a:r>
              <a:rPr lang="en-US" sz="4400" dirty="0" err="1" smtClean="0">
                <a:solidFill>
                  <a:srgbClr val="FF0000"/>
                </a:solidFill>
              </a:rPr>
              <a:t>Kleiger’s</a:t>
            </a:r>
            <a:r>
              <a:rPr lang="en-US" sz="4400" dirty="0" smtClean="0">
                <a:solidFill>
                  <a:srgbClr val="FF0000"/>
                </a:solidFill>
              </a:rPr>
              <a:t> Test</a:t>
            </a:r>
          </a:p>
          <a:p>
            <a:r>
              <a:rPr lang="en-US" sz="4000" dirty="0" smtClean="0">
                <a:solidFill>
                  <a:srgbClr val="FF0000"/>
                </a:solidFill>
              </a:rPr>
              <a:t>External Rotation Test</a:t>
            </a:r>
          </a:p>
          <a:p>
            <a:r>
              <a:rPr lang="en-US" sz="3200" dirty="0" smtClean="0">
                <a:solidFill>
                  <a:srgbClr val="FFC000"/>
                </a:solidFill>
              </a:rPr>
              <a:t>Deltoid &amp; Ant </a:t>
            </a:r>
            <a:r>
              <a:rPr lang="en-US" sz="3200" dirty="0" err="1" smtClean="0">
                <a:solidFill>
                  <a:srgbClr val="FFC000"/>
                </a:solidFill>
              </a:rPr>
              <a:t>Tib</a:t>
            </a:r>
            <a:r>
              <a:rPr lang="en-US" sz="3200" dirty="0" smtClean="0">
                <a:solidFill>
                  <a:srgbClr val="FFC000"/>
                </a:solidFill>
              </a:rPr>
              <a:t>-Fib </a:t>
            </a:r>
            <a:r>
              <a:rPr lang="en-US" sz="3200" dirty="0" err="1" smtClean="0">
                <a:solidFill>
                  <a:srgbClr val="FFC000"/>
                </a:solidFill>
              </a:rPr>
              <a:t>Lig</a:t>
            </a:r>
            <a:endParaRPr lang="en-US" sz="3200" dirty="0" smtClean="0">
              <a:solidFill>
                <a:srgbClr val="FFC000"/>
              </a:solidFill>
            </a:endParaRPr>
          </a:p>
          <a:p>
            <a:r>
              <a:rPr lang="en-US" sz="3200" dirty="0" smtClean="0">
                <a:solidFill>
                  <a:srgbClr val="FFC000"/>
                </a:solidFill>
              </a:rPr>
              <a:t>Seated or supine</a:t>
            </a:r>
          </a:p>
          <a:p>
            <a:r>
              <a:rPr lang="en-US" dirty="0" smtClean="0">
                <a:solidFill>
                  <a:srgbClr val="FFC000"/>
                </a:solidFill>
              </a:rPr>
              <a:t>Stabilizing the ankle in one hand, the examiner uses their dominant hand to fully </a:t>
            </a:r>
            <a:r>
              <a:rPr lang="en-US" dirty="0" err="1" smtClean="0">
                <a:solidFill>
                  <a:srgbClr val="FFC000"/>
                </a:solidFill>
              </a:rPr>
              <a:t>dorsiflex</a:t>
            </a:r>
            <a:r>
              <a:rPr lang="en-US" dirty="0" smtClean="0">
                <a:solidFill>
                  <a:srgbClr val="FFC000"/>
                </a:solidFill>
              </a:rPr>
              <a:t> the foot while externally rotating the ankle</a:t>
            </a:r>
          </a:p>
          <a:p>
            <a:r>
              <a:rPr lang="en-US" dirty="0" smtClean="0">
                <a:solidFill>
                  <a:srgbClr val="FFC000"/>
                </a:solidFill>
              </a:rPr>
              <a:t>(+) = pain, laxity, </a:t>
            </a:r>
            <a:r>
              <a:rPr lang="en-US" sz="2400" dirty="0" smtClean="0">
                <a:solidFill>
                  <a:srgbClr val="FFC000"/>
                </a:solidFill>
              </a:rPr>
              <a:t>inability to perform the test</a:t>
            </a:r>
            <a:endParaRPr lang="en-US" dirty="0" smtClean="0">
              <a:solidFill>
                <a:srgbClr val="FFC000"/>
              </a:solidFill>
            </a:endParaRPr>
          </a:p>
        </p:txBody>
      </p:sp>
      <p:pic>
        <p:nvPicPr>
          <p:cNvPr id="29698" name="Picture 2" descr="C:\Users\ggoodridge\Desktop\imagesCAUE4RGH.jpg"/>
          <p:cNvPicPr>
            <a:picLocks noChangeAspect="1" noChangeArrowheads="1"/>
          </p:cNvPicPr>
          <p:nvPr/>
        </p:nvPicPr>
        <p:blipFill>
          <a:blip r:embed="rId2" cstate="print"/>
          <a:srcRect/>
          <a:stretch>
            <a:fillRect/>
          </a:stretch>
        </p:blipFill>
        <p:spPr bwMode="auto">
          <a:xfrm>
            <a:off x="6081789" y="1600200"/>
            <a:ext cx="2909811" cy="197332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2286000"/>
            <a:ext cx="5114778" cy="3886200"/>
          </a:xfrm>
        </p:spPr>
        <p:txBody>
          <a:bodyPr>
            <a:normAutofit/>
          </a:bodyPr>
          <a:lstStyle/>
          <a:p>
            <a:pPr algn="ctr"/>
            <a:r>
              <a:rPr lang="en-US" sz="4400" dirty="0" smtClean="0">
                <a:solidFill>
                  <a:srgbClr val="FF0000"/>
                </a:solidFill>
              </a:rPr>
              <a:t>HOPS</a:t>
            </a:r>
          </a:p>
          <a:p>
            <a:pPr algn="l"/>
            <a:r>
              <a:rPr lang="en-US" sz="4400" dirty="0" smtClean="0">
                <a:solidFill>
                  <a:srgbClr val="FFFF00"/>
                </a:solidFill>
              </a:rPr>
              <a:t>History</a:t>
            </a:r>
          </a:p>
          <a:p>
            <a:pPr algn="l"/>
            <a:r>
              <a:rPr lang="en-US" sz="4400" dirty="0" smtClean="0">
                <a:solidFill>
                  <a:srgbClr val="FFFF00"/>
                </a:solidFill>
              </a:rPr>
              <a:t>Observation</a:t>
            </a:r>
          </a:p>
          <a:p>
            <a:pPr algn="l"/>
            <a:r>
              <a:rPr lang="en-US" sz="4400" dirty="0" smtClean="0">
                <a:solidFill>
                  <a:srgbClr val="FFFF00"/>
                </a:solidFill>
              </a:rPr>
              <a:t>Palpation </a:t>
            </a:r>
          </a:p>
          <a:p>
            <a:pPr algn="l"/>
            <a:r>
              <a:rPr lang="en-US" sz="4400" dirty="0" smtClean="0">
                <a:solidFill>
                  <a:srgbClr val="FFFF00"/>
                </a:solidFill>
              </a:rPr>
              <a:t>Special Tests</a:t>
            </a:r>
            <a:endParaRPr lang="en-US" sz="4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of the ANKLE</a:t>
            </a:r>
            <a:endParaRPr lang="en-US" dirty="0"/>
          </a:p>
        </p:txBody>
      </p:sp>
      <p:sp>
        <p:nvSpPr>
          <p:cNvPr id="3" name="Subtitle 2"/>
          <p:cNvSpPr>
            <a:spLocks noGrp="1"/>
          </p:cNvSpPr>
          <p:nvPr>
            <p:ph idx="1"/>
          </p:nvPr>
        </p:nvSpPr>
        <p:spPr/>
        <p:txBody>
          <a:bodyPr>
            <a:normAutofit/>
          </a:bodyPr>
          <a:lstStyle/>
          <a:p>
            <a:pPr algn="ctr"/>
            <a:r>
              <a:rPr lang="en-US" sz="4400" dirty="0" err="1" smtClean="0">
                <a:solidFill>
                  <a:srgbClr val="FF0000"/>
                </a:solidFill>
              </a:rPr>
              <a:t>Kleiger’s</a:t>
            </a:r>
            <a:r>
              <a:rPr lang="en-US" sz="4400" dirty="0" smtClean="0">
                <a:solidFill>
                  <a:srgbClr val="FF0000"/>
                </a:solidFill>
              </a:rPr>
              <a:t> Test</a:t>
            </a:r>
          </a:p>
          <a:p>
            <a:pPr algn="ctr"/>
            <a:r>
              <a:rPr lang="en-US" sz="4000" dirty="0" smtClean="0">
                <a:solidFill>
                  <a:srgbClr val="FF0000"/>
                </a:solidFill>
              </a:rPr>
              <a:t>External Rotation Test</a:t>
            </a:r>
          </a:p>
          <a:p>
            <a:pPr algn="ctr"/>
            <a:r>
              <a:rPr lang="en-US" sz="3200" dirty="0" smtClean="0">
                <a:solidFill>
                  <a:srgbClr val="FFC000"/>
                </a:solidFill>
              </a:rPr>
              <a:t>Deltoid &amp; Ant </a:t>
            </a:r>
            <a:r>
              <a:rPr lang="en-US" sz="3200" dirty="0" err="1" smtClean="0">
                <a:solidFill>
                  <a:srgbClr val="FFC000"/>
                </a:solidFill>
              </a:rPr>
              <a:t>Tib</a:t>
            </a:r>
            <a:r>
              <a:rPr lang="en-US" sz="3200" dirty="0" smtClean="0">
                <a:solidFill>
                  <a:srgbClr val="FFC000"/>
                </a:solidFill>
              </a:rPr>
              <a:t>-Fib Lig</a:t>
            </a:r>
          </a:p>
        </p:txBody>
      </p:sp>
      <p:pic>
        <p:nvPicPr>
          <p:cNvPr id="32770" name="Picture 2" descr="C:\Users\ggoodridge\Desktop\ankle_syndesmosis_causes01[1].jpg"/>
          <p:cNvPicPr>
            <a:picLocks noChangeAspect="1" noChangeArrowheads="1"/>
          </p:cNvPicPr>
          <p:nvPr/>
        </p:nvPicPr>
        <p:blipFill>
          <a:blip r:embed="rId2" cstate="print"/>
          <a:srcRect/>
          <a:stretch>
            <a:fillRect/>
          </a:stretch>
        </p:blipFill>
        <p:spPr bwMode="auto">
          <a:xfrm>
            <a:off x="3733800" y="3886200"/>
            <a:ext cx="4087283" cy="26797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853440"/>
          </a:xfrm>
        </p:spPr>
        <p:txBody>
          <a:bodyPr>
            <a:normAutofit/>
          </a:bodyPr>
          <a:lstStyle/>
          <a:p>
            <a:r>
              <a:rPr lang="en-US" sz="4000" dirty="0" smtClean="0"/>
              <a:t>Evaluation of the Ankle</a:t>
            </a:r>
            <a:endParaRPr lang="en-US" sz="4000" dirty="0"/>
          </a:p>
        </p:txBody>
      </p:sp>
      <p:sp>
        <p:nvSpPr>
          <p:cNvPr id="3" name="Content Placeholder 2"/>
          <p:cNvSpPr>
            <a:spLocks noGrp="1"/>
          </p:cNvSpPr>
          <p:nvPr>
            <p:ph idx="1"/>
          </p:nvPr>
        </p:nvSpPr>
        <p:spPr>
          <a:xfrm>
            <a:off x="457200" y="1066800"/>
            <a:ext cx="7239000" cy="4846320"/>
          </a:xfrm>
        </p:spPr>
        <p:txBody>
          <a:bodyPr>
            <a:normAutofit/>
          </a:bodyPr>
          <a:lstStyle/>
          <a:p>
            <a:pPr algn="ctr"/>
            <a:r>
              <a:rPr lang="en-US" sz="4400" dirty="0" smtClean="0">
                <a:solidFill>
                  <a:srgbClr val="FF0000"/>
                </a:solidFill>
              </a:rPr>
              <a:t>Squeeze Tests</a:t>
            </a:r>
          </a:p>
          <a:p>
            <a:pPr algn="ctr"/>
            <a:r>
              <a:rPr lang="en-US" sz="3600" dirty="0" err="1" smtClean="0">
                <a:solidFill>
                  <a:srgbClr val="FF0000"/>
                </a:solidFill>
              </a:rPr>
              <a:t>Tib</a:t>
            </a:r>
            <a:r>
              <a:rPr lang="en-US" sz="3600" dirty="0" smtClean="0">
                <a:solidFill>
                  <a:srgbClr val="FF0000"/>
                </a:solidFill>
              </a:rPr>
              <a:t>-Fib</a:t>
            </a:r>
          </a:p>
          <a:p>
            <a:pPr algn="ctr"/>
            <a:r>
              <a:rPr lang="en-US" sz="3600" dirty="0" smtClean="0">
                <a:solidFill>
                  <a:srgbClr val="FF0000"/>
                </a:solidFill>
              </a:rPr>
              <a:t>Metatarsal</a:t>
            </a:r>
          </a:p>
          <a:p>
            <a:pPr algn="ctr"/>
            <a:r>
              <a:rPr lang="en-US" sz="3200" dirty="0" smtClean="0">
                <a:solidFill>
                  <a:srgbClr val="FFC000"/>
                </a:solidFill>
              </a:rPr>
              <a:t>Tests for possible fractures of the fibula or one of the metatarsals</a:t>
            </a:r>
            <a:endParaRPr lang="en-US" sz="3200" dirty="0">
              <a:solidFill>
                <a:srgbClr val="FFC000"/>
              </a:solidFill>
            </a:endParaRPr>
          </a:p>
        </p:txBody>
      </p:sp>
      <p:pic>
        <p:nvPicPr>
          <p:cNvPr id="4" name="Picture 3"/>
          <p:cNvPicPr>
            <a:picLocks noChangeAspect="1"/>
          </p:cNvPicPr>
          <p:nvPr/>
        </p:nvPicPr>
        <p:blipFill>
          <a:blip r:embed="rId2"/>
          <a:stretch>
            <a:fillRect/>
          </a:stretch>
        </p:blipFill>
        <p:spPr>
          <a:xfrm>
            <a:off x="838200" y="4184688"/>
            <a:ext cx="1809750" cy="2533650"/>
          </a:xfrm>
          <a:prstGeom prst="rect">
            <a:avLst/>
          </a:prstGeom>
        </p:spPr>
      </p:pic>
      <p:pic>
        <p:nvPicPr>
          <p:cNvPr id="5" name="Picture 4"/>
          <p:cNvPicPr>
            <a:picLocks noChangeAspect="1"/>
          </p:cNvPicPr>
          <p:nvPr/>
        </p:nvPicPr>
        <p:blipFill>
          <a:blip r:embed="rId3"/>
          <a:stretch>
            <a:fillRect/>
          </a:stretch>
        </p:blipFill>
        <p:spPr>
          <a:xfrm>
            <a:off x="3352800" y="4149431"/>
            <a:ext cx="4572000" cy="2571750"/>
          </a:xfrm>
          <a:prstGeom prst="rect">
            <a:avLst/>
          </a:prstGeom>
        </p:spPr>
      </p:pic>
    </p:spTree>
    <p:extLst>
      <p:ext uri="{BB962C8B-B14F-4D97-AF65-F5344CB8AC3E}">
        <p14:creationId xmlns:p14="http://schemas.microsoft.com/office/powerpoint/2010/main" val="2850679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01040"/>
          </a:xfrm>
        </p:spPr>
        <p:txBody>
          <a:bodyPr>
            <a:normAutofit/>
          </a:bodyPr>
          <a:lstStyle/>
          <a:p>
            <a:r>
              <a:rPr lang="en-US" dirty="0" smtClean="0"/>
              <a:t>EVALUATION OF THE ANKLE</a:t>
            </a:r>
            <a:endParaRPr lang="en-US" dirty="0"/>
          </a:p>
        </p:txBody>
      </p:sp>
      <p:sp>
        <p:nvSpPr>
          <p:cNvPr id="3" name="Content Placeholder 2"/>
          <p:cNvSpPr>
            <a:spLocks noGrp="1"/>
          </p:cNvSpPr>
          <p:nvPr>
            <p:ph idx="1"/>
          </p:nvPr>
        </p:nvSpPr>
        <p:spPr>
          <a:xfrm>
            <a:off x="457200" y="990600"/>
            <a:ext cx="7239000" cy="4846320"/>
          </a:xfrm>
        </p:spPr>
        <p:txBody>
          <a:bodyPr>
            <a:normAutofit/>
          </a:bodyPr>
          <a:lstStyle/>
          <a:p>
            <a:pPr algn="ctr"/>
            <a:r>
              <a:rPr lang="en-US" sz="4400" dirty="0" smtClean="0">
                <a:solidFill>
                  <a:srgbClr val="FF0000"/>
                </a:solidFill>
              </a:rPr>
              <a:t>Bump Test</a:t>
            </a:r>
          </a:p>
          <a:p>
            <a:pPr algn="ctr"/>
            <a:r>
              <a:rPr lang="en-US" sz="3600" dirty="0" err="1" smtClean="0">
                <a:solidFill>
                  <a:srgbClr val="FF0000"/>
                </a:solidFill>
              </a:rPr>
              <a:t>Tib</a:t>
            </a:r>
            <a:r>
              <a:rPr lang="en-US" sz="3600" dirty="0" smtClean="0">
                <a:solidFill>
                  <a:srgbClr val="FF0000"/>
                </a:solidFill>
              </a:rPr>
              <a:t>-Fib</a:t>
            </a:r>
          </a:p>
          <a:p>
            <a:pPr algn="ctr"/>
            <a:r>
              <a:rPr lang="en-US" sz="3500" dirty="0" smtClean="0">
                <a:solidFill>
                  <a:srgbClr val="FF0000"/>
                </a:solidFill>
              </a:rPr>
              <a:t>Tarsals, Metatarsals, &amp; Phalanges</a:t>
            </a:r>
          </a:p>
          <a:p>
            <a:pPr algn="ctr"/>
            <a:r>
              <a:rPr lang="en-US" sz="3200" dirty="0" smtClean="0">
                <a:solidFill>
                  <a:srgbClr val="FFC000"/>
                </a:solidFill>
              </a:rPr>
              <a:t>Tests for possible fractures at any of these locations</a:t>
            </a:r>
          </a:p>
          <a:p>
            <a:pPr algn="ctr"/>
            <a:endParaRPr lang="en-US" sz="3200" dirty="0">
              <a:solidFill>
                <a:srgbClr val="FFC000"/>
              </a:solidFill>
            </a:endParaRPr>
          </a:p>
        </p:txBody>
      </p:sp>
      <p:pic>
        <p:nvPicPr>
          <p:cNvPr id="4" name="Picture 3"/>
          <p:cNvPicPr>
            <a:picLocks noChangeAspect="1"/>
          </p:cNvPicPr>
          <p:nvPr/>
        </p:nvPicPr>
        <p:blipFill rotWithShape="1">
          <a:blip r:embed="rId2"/>
          <a:srcRect b="11564"/>
          <a:stretch/>
        </p:blipFill>
        <p:spPr>
          <a:xfrm>
            <a:off x="2133600" y="4038600"/>
            <a:ext cx="3886200" cy="2590800"/>
          </a:xfrm>
          <a:prstGeom prst="rect">
            <a:avLst/>
          </a:prstGeom>
        </p:spPr>
      </p:pic>
    </p:spTree>
    <p:extLst>
      <p:ext uri="{BB962C8B-B14F-4D97-AF65-F5344CB8AC3E}">
        <p14:creationId xmlns:p14="http://schemas.microsoft.com/office/powerpoint/2010/main" val="251817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77240"/>
          </a:xfrm>
        </p:spPr>
        <p:txBody>
          <a:bodyPr/>
          <a:lstStyle/>
          <a:p>
            <a:r>
              <a:rPr lang="en-US" dirty="0" smtClean="0"/>
              <a:t>Evaluation of the ankle</a:t>
            </a:r>
            <a:endParaRPr lang="en-US" dirty="0"/>
          </a:p>
        </p:txBody>
      </p:sp>
      <p:sp>
        <p:nvSpPr>
          <p:cNvPr id="3" name="Content Placeholder 2"/>
          <p:cNvSpPr>
            <a:spLocks noGrp="1"/>
          </p:cNvSpPr>
          <p:nvPr>
            <p:ph idx="1"/>
          </p:nvPr>
        </p:nvSpPr>
        <p:spPr>
          <a:xfrm>
            <a:off x="228600" y="1143000"/>
            <a:ext cx="7772400" cy="5486400"/>
          </a:xfrm>
        </p:spPr>
        <p:txBody>
          <a:bodyPr>
            <a:noAutofit/>
          </a:bodyPr>
          <a:lstStyle/>
          <a:p>
            <a:pPr algn="ctr"/>
            <a:r>
              <a:rPr lang="en-US" sz="4400" dirty="0" smtClean="0">
                <a:solidFill>
                  <a:srgbClr val="FF0000"/>
                </a:solidFill>
              </a:rPr>
              <a:t>Metatarsal Glide Test</a:t>
            </a:r>
          </a:p>
          <a:p>
            <a:pPr algn="ctr"/>
            <a:r>
              <a:rPr lang="en-US" sz="3600" dirty="0" smtClean="0">
                <a:solidFill>
                  <a:srgbClr val="FF0000"/>
                </a:solidFill>
              </a:rPr>
              <a:t>Metatarsal bones &amp; connective ligaments</a:t>
            </a:r>
          </a:p>
          <a:p>
            <a:pPr algn="ctr"/>
            <a:r>
              <a:rPr lang="en-US" sz="3600" dirty="0" smtClean="0">
                <a:solidFill>
                  <a:schemeClr val="accent4"/>
                </a:solidFill>
              </a:rPr>
              <a:t>Tests for possible fractures, sprains</a:t>
            </a:r>
          </a:p>
          <a:p>
            <a:pPr lvl="1" algn="ctr"/>
            <a:r>
              <a:rPr lang="en-US" sz="2000" dirty="0" err="1" smtClean="0">
                <a:solidFill>
                  <a:schemeClr val="accent4"/>
                </a:solidFill>
              </a:rPr>
              <a:t>DDx</a:t>
            </a:r>
            <a:r>
              <a:rPr lang="en-US" sz="2000" dirty="0" smtClean="0">
                <a:solidFill>
                  <a:schemeClr val="accent4"/>
                </a:solidFill>
              </a:rPr>
              <a:t>: </a:t>
            </a:r>
            <a:r>
              <a:rPr lang="en-US" sz="2000" dirty="0" err="1" smtClean="0">
                <a:solidFill>
                  <a:schemeClr val="accent4"/>
                </a:solidFill>
              </a:rPr>
              <a:t>metatarsalgia</a:t>
            </a:r>
            <a:endParaRPr lang="en-US" sz="3300" dirty="0" smtClean="0">
              <a:solidFill>
                <a:schemeClr val="accent4"/>
              </a:solidFill>
            </a:endParaRPr>
          </a:p>
          <a:p>
            <a:pPr algn="ctr"/>
            <a:r>
              <a:rPr lang="en-US" sz="2800" dirty="0" smtClean="0">
                <a:solidFill>
                  <a:schemeClr val="accent4"/>
                </a:solidFill>
              </a:rPr>
              <a:t>Seated or supine; firmly grasp the foot on the plantar &amp; dorsal surfaces of two metatarsals—next to each other—and shift up &amp; down, gliding the bones against each other.</a:t>
            </a:r>
          </a:p>
          <a:p>
            <a:pPr algn="ctr"/>
            <a:r>
              <a:rPr lang="en-US" sz="2800" dirty="0" smtClean="0">
                <a:solidFill>
                  <a:schemeClr val="accent4"/>
                </a:solidFill>
              </a:rPr>
              <a:t>(+) = pain, crepitus, excessive movement</a:t>
            </a:r>
            <a:endParaRPr lang="en-US" sz="3200" dirty="0">
              <a:solidFill>
                <a:schemeClr val="accent4"/>
              </a:solidFill>
            </a:endParaRPr>
          </a:p>
        </p:txBody>
      </p:sp>
    </p:spTree>
    <p:extLst>
      <p:ext uri="{BB962C8B-B14F-4D97-AF65-F5344CB8AC3E}">
        <p14:creationId xmlns:p14="http://schemas.microsoft.com/office/powerpoint/2010/main" val="392863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393032"/>
            <a:ext cx="7239000" cy="4071937"/>
          </a:xfrm>
          <a:prstGeom prst="rect">
            <a:avLst/>
          </a:prstGeom>
        </p:spPr>
      </p:pic>
    </p:spTree>
    <p:extLst>
      <p:ext uri="{BB962C8B-B14F-4D97-AF65-F5344CB8AC3E}">
        <p14:creationId xmlns:p14="http://schemas.microsoft.com/office/powerpoint/2010/main" val="199368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746760"/>
          </a:xfrm>
        </p:spPr>
        <p:txBody>
          <a:bodyPr/>
          <a:lstStyle/>
          <a:p>
            <a:r>
              <a:rPr lang="en-US" dirty="0" smtClean="0"/>
              <a:t>Evaluation of the Ankle</a:t>
            </a:r>
            <a:endParaRPr lang="en-US" dirty="0"/>
          </a:p>
        </p:txBody>
      </p:sp>
      <p:sp>
        <p:nvSpPr>
          <p:cNvPr id="3" name="Content Placeholder 2"/>
          <p:cNvSpPr>
            <a:spLocks noGrp="1"/>
          </p:cNvSpPr>
          <p:nvPr>
            <p:ph idx="1"/>
          </p:nvPr>
        </p:nvSpPr>
        <p:spPr>
          <a:xfrm>
            <a:off x="76200" y="822960"/>
            <a:ext cx="8077200" cy="5632776"/>
          </a:xfrm>
        </p:spPr>
        <p:txBody>
          <a:bodyPr>
            <a:noAutofit/>
          </a:bodyPr>
          <a:lstStyle/>
          <a:p>
            <a:pPr algn="ctr"/>
            <a:r>
              <a:rPr lang="en-US" sz="2800" dirty="0" smtClean="0">
                <a:solidFill>
                  <a:srgbClr val="FF0000"/>
                </a:solidFill>
              </a:rPr>
              <a:t>Tuning Fork Test</a:t>
            </a:r>
          </a:p>
          <a:p>
            <a:pPr algn="ctr"/>
            <a:r>
              <a:rPr lang="en-US" sz="2800" dirty="0" smtClean="0">
                <a:solidFill>
                  <a:srgbClr val="FF0000"/>
                </a:solidFill>
              </a:rPr>
              <a:t>Tests for possible fracture</a:t>
            </a:r>
          </a:p>
          <a:p>
            <a:pPr algn="ctr"/>
            <a:r>
              <a:rPr lang="en-US" sz="2800" dirty="0" smtClean="0">
                <a:solidFill>
                  <a:srgbClr val="FF0000"/>
                </a:solidFill>
              </a:rPr>
              <a:t>*ALWAYS REFER!</a:t>
            </a:r>
          </a:p>
          <a:p>
            <a:pPr algn="ctr"/>
            <a:r>
              <a:rPr lang="en-US" dirty="0" smtClean="0">
                <a:solidFill>
                  <a:srgbClr val="FFC000"/>
                </a:solidFill>
              </a:rPr>
              <a:t>Seated or supine; START ON THE UNINVOLVED SIDE! Initiate the tuning fork, then place it at various bony landmarks around the ankle, asking the patient constantly about their pain level &amp; sensation. Then, on the injured side, begin on the contralateral aspect of the foot, placing the end of the vibrating tuning fork at landmarks gradually moving closer to the suspected fracture site, again, constantly communicating with the patient.</a:t>
            </a:r>
          </a:p>
          <a:p>
            <a:pPr algn="ctr"/>
            <a:r>
              <a:rPr lang="en-US" dirty="0" smtClean="0">
                <a:solidFill>
                  <a:srgbClr val="FFC000"/>
                </a:solidFill>
              </a:rPr>
              <a:t>(+) = pain, apprehension</a:t>
            </a:r>
          </a:p>
          <a:p>
            <a:pPr algn="ctr"/>
            <a:endParaRPr lang="en-US" dirty="0" smtClean="0"/>
          </a:p>
          <a:p>
            <a:pPr algn="ctr"/>
            <a:endParaRPr lang="en-US" dirty="0"/>
          </a:p>
        </p:txBody>
      </p:sp>
    </p:spTree>
    <p:extLst>
      <p:ext uri="{BB962C8B-B14F-4D97-AF65-F5344CB8AC3E}">
        <p14:creationId xmlns:p14="http://schemas.microsoft.com/office/powerpoint/2010/main" val="3582054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320040"/>
            <a:ext cx="6324600" cy="3557587"/>
          </a:xfrm>
          <a:prstGeom prst="rect">
            <a:avLst/>
          </a:prstGeom>
        </p:spPr>
      </p:pic>
      <p:pic>
        <p:nvPicPr>
          <p:cNvPr id="5" name="Picture 4"/>
          <p:cNvPicPr>
            <a:picLocks noChangeAspect="1"/>
          </p:cNvPicPr>
          <p:nvPr/>
        </p:nvPicPr>
        <p:blipFill>
          <a:blip r:embed="rId3"/>
          <a:stretch>
            <a:fillRect/>
          </a:stretch>
        </p:blipFill>
        <p:spPr>
          <a:xfrm>
            <a:off x="5029200" y="2083968"/>
            <a:ext cx="3048000" cy="4638675"/>
          </a:xfrm>
          <a:prstGeom prst="rect">
            <a:avLst/>
          </a:prstGeom>
        </p:spPr>
      </p:pic>
    </p:spTree>
    <p:extLst>
      <p:ext uri="{BB962C8B-B14F-4D97-AF65-F5344CB8AC3E}">
        <p14:creationId xmlns:p14="http://schemas.microsoft.com/office/powerpoint/2010/main" val="3529614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234440"/>
          </a:xfrm>
        </p:spPr>
        <p:txBody>
          <a:bodyPr>
            <a:normAutofit/>
          </a:bodyPr>
          <a:lstStyle/>
          <a:p>
            <a:r>
              <a:rPr lang="en-US" dirty="0" smtClean="0"/>
              <a:t>Positive Tests &amp; What they </a:t>
            </a:r>
            <a:r>
              <a:rPr lang="en-US" u="sng" dirty="0" smtClean="0"/>
              <a:t>could</a:t>
            </a:r>
            <a:r>
              <a:rPr lang="en-US" dirty="0" smtClean="0"/>
              <a:t> Mean</a:t>
            </a:r>
            <a:endParaRPr lang="en-US" dirty="0"/>
          </a:p>
        </p:txBody>
      </p:sp>
      <p:sp>
        <p:nvSpPr>
          <p:cNvPr id="3" name="Content Placeholder 2"/>
          <p:cNvSpPr>
            <a:spLocks noGrp="1"/>
          </p:cNvSpPr>
          <p:nvPr>
            <p:ph idx="1"/>
          </p:nvPr>
        </p:nvSpPr>
        <p:spPr>
          <a:xfrm>
            <a:off x="228600" y="1600200"/>
            <a:ext cx="7848600" cy="5181600"/>
          </a:xfrm>
        </p:spPr>
        <p:txBody>
          <a:bodyPr>
            <a:noAutofit/>
          </a:bodyPr>
          <a:lstStyle/>
          <a:p>
            <a:r>
              <a:rPr lang="en-US" sz="2400" dirty="0" err="1" smtClean="0"/>
              <a:t>Ottowa</a:t>
            </a:r>
            <a:r>
              <a:rPr lang="en-US" sz="2400" dirty="0" smtClean="0"/>
              <a:t> Ankle Rules – Possible fracture @ any of four points of the ankle</a:t>
            </a:r>
          </a:p>
          <a:p>
            <a:pPr lvl="1"/>
            <a:r>
              <a:rPr lang="en-US" sz="2000" dirty="0" smtClean="0"/>
              <a:t>*REFER FOR X-RAY</a:t>
            </a:r>
          </a:p>
          <a:p>
            <a:r>
              <a:rPr lang="en-US" sz="2400" dirty="0" smtClean="0"/>
              <a:t>Anterior Drawer – Anterior </a:t>
            </a:r>
            <a:r>
              <a:rPr lang="en-US" sz="2400" dirty="0" err="1" smtClean="0"/>
              <a:t>Talofibular</a:t>
            </a:r>
            <a:r>
              <a:rPr lang="en-US" sz="2400" dirty="0" smtClean="0"/>
              <a:t> ligament sprain</a:t>
            </a:r>
          </a:p>
          <a:p>
            <a:pPr lvl="1"/>
            <a:r>
              <a:rPr lang="en-US" sz="2000" dirty="0" smtClean="0"/>
              <a:t>Lateral ankle sprain</a:t>
            </a:r>
          </a:p>
          <a:p>
            <a:r>
              <a:rPr lang="en-US" sz="2400" dirty="0" err="1" smtClean="0"/>
              <a:t>Talar</a:t>
            </a:r>
            <a:r>
              <a:rPr lang="en-US" sz="2400" dirty="0" smtClean="0"/>
              <a:t> Tilt (Inversion) – </a:t>
            </a:r>
            <a:r>
              <a:rPr lang="en-US" sz="2400" dirty="0" err="1" smtClean="0"/>
              <a:t>Calcaneofibular</a:t>
            </a:r>
            <a:r>
              <a:rPr lang="en-US" sz="2400" dirty="0" smtClean="0"/>
              <a:t> ligament sprain</a:t>
            </a:r>
          </a:p>
          <a:p>
            <a:pPr lvl="1"/>
            <a:r>
              <a:rPr lang="en-US" sz="2000" dirty="0" smtClean="0"/>
              <a:t>Lateral ankle </a:t>
            </a:r>
            <a:r>
              <a:rPr lang="en-US" sz="2000" dirty="0"/>
              <a:t>s</a:t>
            </a:r>
            <a:r>
              <a:rPr lang="en-US" sz="2000" dirty="0" smtClean="0"/>
              <a:t>prain</a:t>
            </a:r>
          </a:p>
          <a:p>
            <a:r>
              <a:rPr lang="en-US" sz="2400" dirty="0" err="1" smtClean="0"/>
              <a:t>Talar</a:t>
            </a:r>
            <a:r>
              <a:rPr lang="en-US" sz="2400" dirty="0" smtClean="0"/>
              <a:t> Tilt (Eversion) – Deltoid </a:t>
            </a:r>
            <a:r>
              <a:rPr lang="en-US" sz="2400" dirty="0"/>
              <a:t>l</a:t>
            </a:r>
            <a:r>
              <a:rPr lang="en-US" sz="2400" dirty="0" smtClean="0"/>
              <a:t>igament sprain</a:t>
            </a:r>
          </a:p>
          <a:p>
            <a:pPr lvl="1"/>
            <a:r>
              <a:rPr lang="en-US" sz="2100" dirty="0" smtClean="0"/>
              <a:t>Medial ankle sprain</a:t>
            </a:r>
          </a:p>
          <a:p>
            <a:r>
              <a:rPr lang="en-US" sz="2400" dirty="0" err="1" smtClean="0"/>
              <a:t>Kleiger’s</a:t>
            </a:r>
            <a:r>
              <a:rPr lang="en-US" sz="2400" dirty="0" smtClean="0"/>
              <a:t> Test – Tibiofibular ligament sprain </a:t>
            </a:r>
            <a:r>
              <a:rPr lang="en-US" sz="2400" u="sng" dirty="0" smtClean="0"/>
              <a:t>or</a:t>
            </a:r>
            <a:r>
              <a:rPr lang="en-US" sz="2400" dirty="0" smtClean="0"/>
              <a:t> deltoid ligament sprain</a:t>
            </a:r>
          </a:p>
          <a:p>
            <a:pPr lvl="1"/>
            <a:r>
              <a:rPr lang="en-US" sz="2100" dirty="0" smtClean="0"/>
              <a:t>High or medial ankle sprain</a:t>
            </a:r>
          </a:p>
          <a:p>
            <a:endParaRPr lang="en-US" sz="2400" dirty="0" smtClean="0"/>
          </a:p>
        </p:txBody>
      </p:sp>
    </p:spTree>
    <p:extLst>
      <p:ext uri="{BB962C8B-B14F-4D97-AF65-F5344CB8AC3E}">
        <p14:creationId xmlns:p14="http://schemas.microsoft.com/office/powerpoint/2010/main" val="3606348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1310640"/>
          </a:xfrm>
        </p:spPr>
        <p:txBody>
          <a:bodyPr>
            <a:normAutofit/>
          </a:bodyPr>
          <a:lstStyle/>
          <a:p>
            <a:r>
              <a:rPr lang="en-US" dirty="0"/>
              <a:t>Positive Tests &amp; What they </a:t>
            </a:r>
            <a:r>
              <a:rPr lang="en-US" u="sng" dirty="0"/>
              <a:t>could</a:t>
            </a:r>
            <a:r>
              <a:rPr lang="en-US" dirty="0"/>
              <a:t> Mean</a:t>
            </a:r>
          </a:p>
        </p:txBody>
      </p:sp>
      <p:sp>
        <p:nvSpPr>
          <p:cNvPr id="3" name="Content Placeholder 2"/>
          <p:cNvSpPr>
            <a:spLocks noGrp="1"/>
          </p:cNvSpPr>
          <p:nvPr>
            <p:ph idx="1"/>
          </p:nvPr>
        </p:nvSpPr>
        <p:spPr>
          <a:xfrm>
            <a:off x="152400" y="1600200"/>
            <a:ext cx="7924800" cy="5105400"/>
          </a:xfrm>
        </p:spPr>
        <p:txBody>
          <a:bodyPr>
            <a:noAutofit/>
          </a:bodyPr>
          <a:lstStyle/>
          <a:p>
            <a:r>
              <a:rPr lang="en-US" sz="2400" dirty="0" err="1" smtClean="0"/>
              <a:t>Tib</a:t>
            </a:r>
            <a:r>
              <a:rPr lang="en-US" sz="2400" dirty="0" smtClean="0"/>
              <a:t>-Fib Squeeze Test – Possible fracture of the fibula</a:t>
            </a:r>
          </a:p>
          <a:p>
            <a:pPr lvl="1"/>
            <a:r>
              <a:rPr lang="en-US" sz="2000" dirty="0" smtClean="0"/>
              <a:t>*REFER FOR X-RAY</a:t>
            </a:r>
          </a:p>
          <a:p>
            <a:r>
              <a:rPr lang="en-US" sz="2400" dirty="0" smtClean="0"/>
              <a:t>Metatarsal Squeeze Test – Possible fracture of one or more metatarsals</a:t>
            </a:r>
          </a:p>
          <a:p>
            <a:pPr lvl="1"/>
            <a:r>
              <a:rPr lang="en-US" sz="2000" dirty="0" smtClean="0"/>
              <a:t>*REFER FOR X-RAY</a:t>
            </a:r>
          </a:p>
          <a:p>
            <a:r>
              <a:rPr lang="en-US" sz="2400" dirty="0" smtClean="0"/>
              <a:t>Bump Test – Possible Fracture of the calcaneus, fibula, tibia, or metatarsals</a:t>
            </a:r>
          </a:p>
          <a:p>
            <a:pPr lvl="1"/>
            <a:r>
              <a:rPr lang="en-US" sz="2000" dirty="0" smtClean="0"/>
              <a:t>*REFER FOR X-RAY</a:t>
            </a:r>
          </a:p>
          <a:p>
            <a:r>
              <a:rPr lang="en-US" sz="2400" dirty="0" smtClean="0"/>
              <a:t>Metatarsal Glide Test – Possible fracture or sprain of </a:t>
            </a:r>
            <a:r>
              <a:rPr lang="en-US" sz="2400" dirty="0" err="1" smtClean="0"/>
              <a:t>intertarsal</a:t>
            </a:r>
            <a:r>
              <a:rPr lang="en-US" sz="2400" dirty="0" smtClean="0"/>
              <a:t> ligament(s)</a:t>
            </a:r>
          </a:p>
          <a:p>
            <a:r>
              <a:rPr lang="en-US" sz="2400" dirty="0" smtClean="0"/>
              <a:t>Tuning Fork Test – Possible fracture @ painful site</a:t>
            </a:r>
          </a:p>
          <a:p>
            <a:pPr lvl="1"/>
            <a:r>
              <a:rPr lang="en-US" sz="2000" dirty="0" smtClean="0"/>
              <a:t>*REFER FOR X-RAY</a:t>
            </a:r>
            <a:endParaRPr lang="en-US" sz="2000" dirty="0"/>
          </a:p>
        </p:txBody>
      </p:sp>
    </p:spTree>
    <p:extLst>
      <p:ext uri="{BB962C8B-B14F-4D97-AF65-F5344CB8AC3E}">
        <p14:creationId xmlns:p14="http://schemas.microsoft.com/office/powerpoint/2010/main" val="47436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of the ANKLE</a:t>
            </a:r>
            <a:endParaRPr lang="en-US" dirty="0"/>
          </a:p>
        </p:txBody>
      </p:sp>
      <p:sp>
        <p:nvSpPr>
          <p:cNvPr id="3" name="Subtitle 2"/>
          <p:cNvSpPr>
            <a:spLocks noGrp="1"/>
          </p:cNvSpPr>
          <p:nvPr>
            <p:ph idx="1"/>
          </p:nvPr>
        </p:nvSpPr>
        <p:spPr/>
        <p:txBody>
          <a:bodyPr>
            <a:normAutofit/>
          </a:bodyPr>
          <a:lstStyle/>
          <a:p>
            <a:pPr algn="ctr"/>
            <a:r>
              <a:rPr lang="en-US" sz="4400" dirty="0" smtClean="0">
                <a:solidFill>
                  <a:srgbClr val="FF0000"/>
                </a:solidFill>
              </a:rPr>
              <a:t>Functional Tests</a:t>
            </a:r>
          </a:p>
          <a:p>
            <a:pPr algn="ctr"/>
            <a:r>
              <a:rPr lang="en-US" sz="4400" b="1" dirty="0" smtClean="0">
                <a:solidFill>
                  <a:srgbClr val="FFC000"/>
                </a:solidFill>
              </a:rPr>
              <a:t>Progression!</a:t>
            </a:r>
          </a:p>
        </p:txBody>
      </p:sp>
      <p:pic>
        <p:nvPicPr>
          <p:cNvPr id="30722" name="Picture 2" descr="C:\Users\ggoodridge\Desktop\imagesCA9I4W1Y.jpg"/>
          <p:cNvPicPr>
            <a:picLocks noChangeAspect="1" noChangeArrowheads="1"/>
          </p:cNvPicPr>
          <p:nvPr/>
        </p:nvPicPr>
        <p:blipFill>
          <a:blip r:embed="rId2" cstate="print"/>
          <a:srcRect/>
          <a:stretch>
            <a:fillRect/>
          </a:stretch>
        </p:blipFill>
        <p:spPr bwMode="auto">
          <a:xfrm>
            <a:off x="4362450" y="3902982"/>
            <a:ext cx="3181350" cy="227239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2286000"/>
            <a:ext cx="5114778" cy="3886200"/>
          </a:xfrm>
        </p:spPr>
        <p:txBody>
          <a:bodyPr>
            <a:normAutofit fontScale="92500" lnSpcReduction="20000"/>
          </a:bodyPr>
          <a:lstStyle/>
          <a:p>
            <a:pPr algn="ctr"/>
            <a:r>
              <a:rPr lang="en-US" sz="4400" dirty="0" smtClean="0">
                <a:solidFill>
                  <a:srgbClr val="FF0000"/>
                </a:solidFill>
              </a:rPr>
              <a:t>History</a:t>
            </a:r>
          </a:p>
          <a:p>
            <a:pPr algn="l"/>
            <a:r>
              <a:rPr lang="en-US" sz="4400" dirty="0" smtClean="0">
                <a:solidFill>
                  <a:srgbClr val="FFFF00"/>
                </a:solidFill>
              </a:rPr>
              <a:t>MAPPS</a:t>
            </a:r>
          </a:p>
          <a:p>
            <a:pPr algn="l"/>
            <a:r>
              <a:rPr lang="en-US" sz="3200" dirty="0" smtClean="0"/>
              <a:t>M = </a:t>
            </a:r>
            <a:r>
              <a:rPr lang="en-US" sz="3200" dirty="0" smtClean="0">
                <a:solidFill>
                  <a:srgbClr val="FF0000"/>
                </a:solidFill>
              </a:rPr>
              <a:t>Mechanism</a:t>
            </a:r>
            <a:r>
              <a:rPr lang="en-US" sz="3200" dirty="0" smtClean="0"/>
              <a:t> of injury</a:t>
            </a:r>
          </a:p>
          <a:p>
            <a:pPr algn="l"/>
            <a:r>
              <a:rPr lang="en-US" sz="3200" dirty="0" smtClean="0"/>
              <a:t>A = </a:t>
            </a:r>
            <a:r>
              <a:rPr lang="en-US" sz="3200" dirty="0" smtClean="0">
                <a:solidFill>
                  <a:srgbClr val="FF0000"/>
                </a:solidFill>
              </a:rPr>
              <a:t>Acute</a:t>
            </a:r>
            <a:r>
              <a:rPr lang="en-US" sz="3200" dirty="0" smtClean="0"/>
              <a:t> or chronic</a:t>
            </a:r>
          </a:p>
          <a:p>
            <a:pPr algn="l"/>
            <a:r>
              <a:rPr lang="en-US" sz="3200" dirty="0" smtClean="0"/>
              <a:t>P = </a:t>
            </a:r>
            <a:r>
              <a:rPr lang="en-US" sz="3200" dirty="0" smtClean="0">
                <a:solidFill>
                  <a:srgbClr val="FF0000"/>
                </a:solidFill>
              </a:rPr>
              <a:t>Previous</a:t>
            </a:r>
            <a:r>
              <a:rPr lang="en-US" sz="3200" dirty="0" smtClean="0"/>
              <a:t> </a:t>
            </a:r>
            <a:r>
              <a:rPr lang="en-US" sz="3200" dirty="0" smtClean="0">
                <a:solidFill>
                  <a:srgbClr val="FF0000"/>
                </a:solidFill>
              </a:rPr>
              <a:t>history</a:t>
            </a:r>
            <a:r>
              <a:rPr lang="en-US" sz="3200" dirty="0" smtClean="0"/>
              <a:t> of injury</a:t>
            </a:r>
          </a:p>
          <a:p>
            <a:pPr algn="l"/>
            <a:r>
              <a:rPr lang="en-US" sz="3200" dirty="0" smtClean="0"/>
              <a:t>P = </a:t>
            </a:r>
            <a:r>
              <a:rPr lang="en-US" sz="3200" dirty="0" smtClean="0">
                <a:solidFill>
                  <a:srgbClr val="FF0000"/>
                </a:solidFill>
              </a:rPr>
              <a:t>Pain</a:t>
            </a:r>
            <a:r>
              <a:rPr lang="en-US" sz="3200" dirty="0" smtClean="0"/>
              <a:t> (type &amp; location)</a:t>
            </a:r>
          </a:p>
          <a:p>
            <a:pPr algn="l"/>
            <a:r>
              <a:rPr lang="en-US" sz="3200" dirty="0" smtClean="0"/>
              <a:t>S = </a:t>
            </a:r>
            <a:r>
              <a:rPr lang="en-US" sz="3200" dirty="0" smtClean="0">
                <a:solidFill>
                  <a:srgbClr val="FF0000"/>
                </a:solidFill>
              </a:rPr>
              <a:t>Sounds</a:t>
            </a:r>
            <a:r>
              <a:rPr lang="en-US" sz="3200" dirty="0" smtClean="0"/>
              <a:t> heard or felt at the time of injury or since</a:t>
            </a:r>
          </a:p>
          <a:p>
            <a:pPr algn="l"/>
            <a:endParaRPr lang="en-US" sz="4400" dirty="0"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of the ANKLE</a:t>
            </a:r>
            <a:endParaRPr lang="en-US" dirty="0"/>
          </a:p>
        </p:txBody>
      </p:sp>
      <p:sp>
        <p:nvSpPr>
          <p:cNvPr id="3" name="Subtitle 2"/>
          <p:cNvSpPr>
            <a:spLocks noGrp="1"/>
          </p:cNvSpPr>
          <p:nvPr>
            <p:ph idx="1"/>
          </p:nvPr>
        </p:nvSpPr>
        <p:spPr/>
        <p:txBody>
          <a:bodyPr>
            <a:normAutofit/>
          </a:bodyPr>
          <a:lstStyle/>
          <a:p>
            <a:pPr algn="ctr"/>
            <a:r>
              <a:rPr lang="en-US" sz="4400" dirty="0" smtClean="0">
                <a:solidFill>
                  <a:srgbClr val="FF0000"/>
                </a:solidFill>
              </a:rPr>
              <a:t>Functional Tests</a:t>
            </a:r>
          </a:p>
          <a:p>
            <a:pPr algn="ctr"/>
            <a:r>
              <a:rPr lang="en-US" sz="4400" b="1" dirty="0" smtClean="0">
                <a:solidFill>
                  <a:srgbClr val="FFC000"/>
                </a:solidFill>
              </a:rPr>
              <a:t>Progression!</a:t>
            </a:r>
          </a:p>
        </p:txBody>
      </p:sp>
      <p:pic>
        <p:nvPicPr>
          <p:cNvPr id="31746" name="Picture 2" descr="C:\Users\ggoodridge\Desktop\imagesCADJ3CPG.jpg"/>
          <p:cNvPicPr>
            <a:picLocks noChangeAspect="1" noChangeArrowheads="1"/>
          </p:cNvPicPr>
          <p:nvPr/>
        </p:nvPicPr>
        <p:blipFill>
          <a:blip r:embed="rId2" cstate="print"/>
          <a:srcRect/>
          <a:stretch>
            <a:fillRect/>
          </a:stretch>
        </p:blipFill>
        <p:spPr bwMode="auto">
          <a:xfrm>
            <a:off x="3657600" y="4114800"/>
            <a:ext cx="4182340" cy="235108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of the ANKLE</a:t>
            </a:r>
            <a:endParaRPr lang="en-US" dirty="0"/>
          </a:p>
        </p:txBody>
      </p:sp>
      <p:sp>
        <p:nvSpPr>
          <p:cNvPr id="3" name="Subtitle 2"/>
          <p:cNvSpPr>
            <a:spLocks noGrp="1"/>
          </p:cNvSpPr>
          <p:nvPr>
            <p:ph idx="1"/>
          </p:nvPr>
        </p:nvSpPr>
        <p:spPr/>
        <p:txBody>
          <a:bodyPr>
            <a:normAutofit fontScale="92500" lnSpcReduction="10000"/>
          </a:bodyPr>
          <a:lstStyle/>
          <a:p>
            <a:pPr algn="ctr"/>
            <a:r>
              <a:rPr lang="en-US" sz="4400" dirty="0" smtClean="0">
                <a:solidFill>
                  <a:srgbClr val="FF0000"/>
                </a:solidFill>
              </a:rPr>
              <a:t>Get into groups and work on Ankle Evaluation</a:t>
            </a:r>
          </a:p>
          <a:p>
            <a:pPr algn="ctr"/>
            <a:r>
              <a:rPr lang="en-US" sz="4400" dirty="0" smtClean="0">
                <a:solidFill>
                  <a:srgbClr val="FFC000"/>
                </a:solidFill>
              </a:rPr>
              <a:t>We will go through the Power Point again, step by step</a:t>
            </a:r>
          </a:p>
          <a:p>
            <a:pPr algn="ctr"/>
            <a:r>
              <a:rPr lang="en-US" sz="4000" dirty="0" smtClean="0">
                <a:solidFill>
                  <a:srgbClr val="FFC000"/>
                </a:solidFill>
              </a:rPr>
              <a:t>Remember </a:t>
            </a:r>
          </a:p>
          <a:p>
            <a:pPr marL="0" indent="0" algn="ctr">
              <a:buNone/>
            </a:pPr>
            <a:r>
              <a:rPr lang="en-US" sz="7200" b="1" i="1" u="sng" dirty="0" smtClean="0">
                <a:solidFill>
                  <a:srgbClr val="FFC000"/>
                </a:solidFill>
              </a:rPr>
              <a:t>HOPS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01040"/>
          </a:xfrm>
        </p:spPr>
        <p:txBody>
          <a:bodyPr/>
          <a:lstStyle/>
          <a:p>
            <a:r>
              <a:rPr lang="en-US" dirty="0" smtClean="0"/>
              <a:t>WRITE ANOTHER SOAP NOTE!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a:xfrm>
            <a:off x="228600" y="990600"/>
            <a:ext cx="8001000" cy="5334000"/>
          </a:xfrm>
        </p:spPr>
        <p:txBody>
          <a:bodyPr>
            <a:noAutofit/>
          </a:bodyPr>
          <a:lstStyle/>
          <a:p>
            <a:pPr marL="0" indent="0">
              <a:buNone/>
            </a:pPr>
            <a:r>
              <a:rPr lang="en-US" sz="2000" dirty="0"/>
              <a:t>A female softball player limped into the athletic training room on her left foot. She was walking out to practice when she stepped in a hole &amp; felt immediate pain in her ankle. Right away pain was about a 6/10. After trying to walk on </a:t>
            </a:r>
            <a:r>
              <a:rPr lang="en-US" sz="2000" dirty="0" smtClean="0"/>
              <a:t>it, </a:t>
            </a:r>
            <a:r>
              <a:rPr lang="en-US" sz="2000" dirty="0"/>
              <a:t>it feels more like an 8/10. She doesn’t remember hearing or feeling anything. This is her first left ankle injury before but she has sprained the right one several times. There is no obvious deformity other than swelling on the lateral aspect of her ankle. Her foot is also slightly swollen. She is tender to palpation at the lateral malleolus &amp; around the lateral ligaments. The base of the fifth is tender but not extreme. No pain medially. Pulses are present &amp; intact. She can slightly evert her foot, fully </a:t>
            </a:r>
            <a:r>
              <a:rPr lang="en-US" sz="2000" dirty="0" err="1"/>
              <a:t>plantarflex</a:t>
            </a:r>
            <a:r>
              <a:rPr lang="en-US" sz="2000" dirty="0"/>
              <a:t>, partially </a:t>
            </a:r>
            <a:r>
              <a:rPr lang="en-US" sz="2000" dirty="0" err="1"/>
              <a:t>dorsiflex</a:t>
            </a:r>
            <a:r>
              <a:rPr lang="en-US" sz="2000" dirty="0"/>
              <a:t>, &amp; has no active inversion. She has minimal strength in plantarflexion &amp; dorsiflexion, but inversion &amp; eversion are too painful to perform strength testing. (+) Anterior drawer for pain &amp; laxity (+) </a:t>
            </a:r>
            <a:r>
              <a:rPr lang="en-US" sz="2000" dirty="0" err="1"/>
              <a:t>Talar</a:t>
            </a:r>
            <a:r>
              <a:rPr lang="en-US" sz="2000" dirty="0"/>
              <a:t> tilt eversion for pain at the lateral malleolus (+) Bump test for tenderness at the lateral malleolus (-) </a:t>
            </a:r>
            <a:r>
              <a:rPr lang="en-US" sz="2000" dirty="0" err="1"/>
              <a:t>Talar</a:t>
            </a:r>
            <a:r>
              <a:rPr lang="en-US" sz="2000" dirty="0"/>
              <a:t> tilt inversion/eversion (-) Squeeze </a:t>
            </a:r>
            <a:r>
              <a:rPr lang="en-US" sz="2000" dirty="0" smtClean="0"/>
              <a:t>Tests</a:t>
            </a:r>
            <a:endParaRPr lang="en-US" sz="2000" dirty="0"/>
          </a:p>
        </p:txBody>
      </p:sp>
    </p:spTree>
    <p:extLst>
      <p:ext uri="{BB962C8B-B14F-4D97-AF65-F5344CB8AC3E}">
        <p14:creationId xmlns:p14="http://schemas.microsoft.com/office/powerpoint/2010/main" val="376128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2286000"/>
            <a:ext cx="5114778" cy="4267200"/>
          </a:xfrm>
        </p:spPr>
        <p:txBody>
          <a:bodyPr>
            <a:normAutofit/>
          </a:bodyPr>
          <a:lstStyle/>
          <a:p>
            <a:pPr algn="ctr"/>
            <a:r>
              <a:rPr lang="en-US" sz="4400" b="1" dirty="0" smtClean="0">
                <a:solidFill>
                  <a:srgbClr val="FF0000"/>
                </a:solidFill>
              </a:rPr>
              <a:t>Observation</a:t>
            </a:r>
          </a:p>
          <a:p>
            <a:pPr algn="l"/>
            <a:r>
              <a:rPr lang="en-US" sz="4400" dirty="0" smtClean="0">
                <a:solidFill>
                  <a:srgbClr val="FF0000"/>
                </a:solidFill>
              </a:rPr>
              <a:t>Look For:</a:t>
            </a:r>
          </a:p>
          <a:p>
            <a:pPr algn="l"/>
            <a:r>
              <a:rPr lang="en-US" sz="4400" dirty="0" smtClean="0">
                <a:solidFill>
                  <a:srgbClr val="FF0000"/>
                </a:solidFill>
              </a:rPr>
              <a:t>	</a:t>
            </a:r>
            <a:r>
              <a:rPr lang="en-US" sz="2800" dirty="0" smtClean="0">
                <a:solidFill>
                  <a:srgbClr val="FF0000"/>
                </a:solidFill>
              </a:rPr>
              <a:t>Swelling</a:t>
            </a:r>
          </a:p>
          <a:p>
            <a:pPr algn="l"/>
            <a:r>
              <a:rPr lang="en-US" sz="2800" dirty="0" smtClean="0">
                <a:solidFill>
                  <a:srgbClr val="FF0000"/>
                </a:solidFill>
              </a:rPr>
              <a:t>	</a:t>
            </a:r>
            <a:r>
              <a:rPr lang="en-US" sz="2800" dirty="0" smtClean="0"/>
              <a:t>Deformity / dislocation</a:t>
            </a:r>
          </a:p>
          <a:p>
            <a:pPr algn="l"/>
            <a:r>
              <a:rPr lang="en-US" sz="2800" dirty="0" smtClean="0"/>
              <a:t>	</a:t>
            </a:r>
            <a:r>
              <a:rPr lang="en-US" sz="2800" dirty="0" smtClean="0">
                <a:solidFill>
                  <a:srgbClr val="FFC000"/>
                </a:solidFill>
              </a:rPr>
              <a:t>Discoloration</a:t>
            </a:r>
          </a:p>
          <a:p>
            <a:pPr algn="l"/>
            <a:r>
              <a:rPr lang="en-US" sz="2800" dirty="0" smtClean="0">
                <a:solidFill>
                  <a:srgbClr val="FF0000"/>
                </a:solidFill>
              </a:rPr>
              <a:t>	Bleeding</a:t>
            </a:r>
          </a:p>
          <a:p>
            <a:pPr algn="l"/>
            <a:r>
              <a:rPr lang="en-US" sz="2800" dirty="0" smtClean="0">
                <a:solidFill>
                  <a:srgbClr val="FF0000"/>
                </a:solidFill>
              </a:rPr>
              <a:t>	</a:t>
            </a:r>
            <a:r>
              <a:rPr lang="en-US" sz="2800" dirty="0" smtClean="0"/>
              <a:t>Break(s) in the skin</a:t>
            </a:r>
          </a:p>
          <a:p>
            <a:pPr algn="l"/>
            <a:endParaRPr lang="en-US" sz="4400" dirty="0" smtClean="0">
              <a:solidFill>
                <a:srgbClr val="FF0000"/>
              </a:solidFill>
            </a:endParaRPr>
          </a:p>
          <a:p>
            <a:pPr algn="l"/>
            <a:endParaRPr lang="en-US" sz="4400"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3716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2057400"/>
            <a:ext cx="5114778" cy="4572000"/>
          </a:xfrm>
        </p:spPr>
        <p:txBody>
          <a:bodyPr>
            <a:normAutofit fontScale="70000" lnSpcReduction="20000"/>
          </a:bodyPr>
          <a:lstStyle/>
          <a:p>
            <a:pPr algn="ctr"/>
            <a:r>
              <a:rPr lang="en-US" sz="4400" b="1" dirty="0" smtClean="0">
                <a:solidFill>
                  <a:srgbClr val="FF0000"/>
                </a:solidFill>
              </a:rPr>
              <a:t>Observation</a:t>
            </a:r>
          </a:p>
          <a:p>
            <a:pPr algn="l"/>
            <a:r>
              <a:rPr lang="en-US" sz="4200" dirty="0" smtClean="0">
                <a:solidFill>
                  <a:srgbClr val="FF0000"/>
                </a:solidFill>
              </a:rPr>
              <a:t>Look For:</a:t>
            </a:r>
          </a:p>
          <a:p>
            <a:pPr algn="l"/>
            <a:r>
              <a:rPr lang="en-US" sz="4200" dirty="0" smtClean="0"/>
              <a:t>Muscle atrophy</a:t>
            </a:r>
          </a:p>
          <a:p>
            <a:pPr algn="l"/>
            <a:r>
              <a:rPr lang="en-US" sz="4200" dirty="0" smtClean="0"/>
              <a:t>Loss of </a:t>
            </a:r>
            <a:r>
              <a:rPr lang="en-US" sz="4200" dirty="0" smtClean="0">
                <a:solidFill>
                  <a:srgbClr val="FF0000"/>
                </a:solidFill>
              </a:rPr>
              <a:t>movement</a:t>
            </a:r>
          </a:p>
          <a:p>
            <a:pPr algn="l"/>
            <a:r>
              <a:rPr lang="en-US" sz="4200" dirty="0" smtClean="0"/>
              <a:t>Is the athlete limping?</a:t>
            </a:r>
          </a:p>
          <a:p>
            <a:pPr algn="l"/>
            <a:r>
              <a:rPr lang="en-US" sz="4200" dirty="0" smtClean="0"/>
              <a:t>Did the athlete need </a:t>
            </a:r>
            <a:r>
              <a:rPr lang="en-US" sz="4200" dirty="0" smtClean="0">
                <a:solidFill>
                  <a:srgbClr val="FF0000"/>
                </a:solidFill>
              </a:rPr>
              <a:t>assistance</a:t>
            </a:r>
            <a:r>
              <a:rPr lang="en-US" sz="4200" dirty="0" smtClean="0"/>
              <a:t> to get up?</a:t>
            </a:r>
          </a:p>
          <a:p>
            <a:pPr algn="l"/>
            <a:r>
              <a:rPr lang="en-US" sz="4200" dirty="0" smtClean="0"/>
              <a:t>Is the </a:t>
            </a:r>
            <a:r>
              <a:rPr lang="en-US" sz="4200" dirty="0" smtClean="0">
                <a:solidFill>
                  <a:srgbClr val="FF0000"/>
                </a:solidFill>
              </a:rPr>
              <a:t>athlete</a:t>
            </a:r>
            <a:r>
              <a:rPr lang="en-US" sz="4200" dirty="0" smtClean="0"/>
              <a:t> protecting the injured extremity?</a:t>
            </a:r>
          </a:p>
          <a:p>
            <a:pPr algn="l"/>
            <a:endParaRPr lang="en-US" sz="4200" dirty="0" smtClean="0">
              <a:solidFill>
                <a:srgbClr val="FF0000"/>
              </a:solidFill>
            </a:endParaRPr>
          </a:p>
          <a:p>
            <a:pPr algn="l"/>
            <a:r>
              <a:rPr lang="en-US" sz="4200" b="1" dirty="0" smtClean="0">
                <a:solidFill>
                  <a:srgbClr val="FFC000"/>
                </a:solidFill>
              </a:rPr>
              <a:t>Compare Bi-Laterally</a:t>
            </a:r>
          </a:p>
          <a:p>
            <a:pPr algn="l"/>
            <a:endParaRPr lang="en-US" sz="4200"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228600"/>
            <a:ext cx="5105400" cy="1295400"/>
          </a:xfrm>
        </p:spPr>
        <p:txBody>
          <a:bodyPr/>
          <a:lstStyle/>
          <a:p>
            <a:pPr algn="ctr"/>
            <a:r>
              <a:rPr lang="en-US" dirty="0" smtClean="0"/>
              <a:t>Evaluation of the ANKLE</a:t>
            </a:r>
            <a:endParaRPr lang="en-US" dirty="0"/>
          </a:p>
        </p:txBody>
      </p:sp>
      <p:sp>
        <p:nvSpPr>
          <p:cNvPr id="3" name="Subtitle 2"/>
          <p:cNvSpPr>
            <a:spLocks noGrp="1"/>
          </p:cNvSpPr>
          <p:nvPr>
            <p:ph type="subTitle" idx="1"/>
          </p:nvPr>
        </p:nvSpPr>
        <p:spPr>
          <a:xfrm>
            <a:off x="3354442" y="1752600"/>
            <a:ext cx="5114778" cy="4419600"/>
          </a:xfrm>
        </p:spPr>
        <p:txBody>
          <a:bodyPr>
            <a:normAutofit/>
          </a:bodyPr>
          <a:lstStyle/>
          <a:p>
            <a:pPr algn="ctr"/>
            <a:r>
              <a:rPr lang="en-US" sz="4400" dirty="0" smtClean="0">
                <a:solidFill>
                  <a:srgbClr val="FF0000"/>
                </a:solidFill>
              </a:rPr>
              <a:t>Palpation</a:t>
            </a:r>
          </a:p>
          <a:p>
            <a:pPr algn="ctr"/>
            <a:r>
              <a:rPr lang="en-US" sz="4400" dirty="0" smtClean="0">
                <a:solidFill>
                  <a:srgbClr val="FF0000"/>
                </a:solidFill>
              </a:rPr>
              <a:t>BLTM</a:t>
            </a:r>
          </a:p>
          <a:p>
            <a:pPr algn="l"/>
            <a:r>
              <a:rPr lang="en-US" sz="4400" dirty="0" smtClean="0">
                <a:solidFill>
                  <a:srgbClr val="FFFF00"/>
                </a:solidFill>
              </a:rPr>
              <a:t>Bony Landmarks</a:t>
            </a:r>
          </a:p>
        </p:txBody>
      </p:sp>
      <p:pic>
        <p:nvPicPr>
          <p:cNvPr id="9217" name="Picture 1" descr="C:\Users\ggoodridge\Desktop\h9991548_001[1].jpg"/>
          <p:cNvPicPr>
            <a:picLocks noChangeAspect="1" noChangeArrowheads="1"/>
          </p:cNvPicPr>
          <p:nvPr/>
        </p:nvPicPr>
        <p:blipFill>
          <a:blip r:embed="rId2" cstate="print"/>
          <a:srcRect/>
          <a:stretch>
            <a:fillRect/>
          </a:stretch>
        </p:blipFill>
        <p:spPr bwMode="auto">
          <a:xfrm>
            <a:off x="3671888" y="4038601"/>
            <a:ext cx="4381500" cy="27336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762000"/>
          </a:xfrm>
        </p:spPr>
        <p:txBody>
          <a:bodyPr/>
          <a:lstStyle/>
          <a:p>
            <a:pPr algn="ctr"/>
            <a:r>
              <a:rPr lang="en-US" dirty="0" smtClean="0"/>
              <a:t>Bony Landmarks</a:t>
            </a:r>
            <a:endParaRPr lang="en-US" dirty="0"/>
          </a:p>
        </p:txBody>
      </p:sp>
      <p:sp>
        <p:nvSpPr>
          <p:cNvPr id="3" name="Subtitle 2"/>
          <p:cNvSpPr>
            <a:spLocks noGrp="1"/>
          </p:cNvSpPr>
          <p:nvPr>
            <p:ph type="subTitle" idx="1"/>
          </p:nvPr>
        </p:nvSpPr>
        <p:spPr>
          <a:xfrm>
            <a:off x="3354442" y="1447800"/>
            <a:ext cx="5114778" cy="4724400"/>
          </a:xfrm>
        </p:spPr>
        <p:txBody>
          <a:bodyPr>
            <a:normAutofit/>
          </a:bodyPr>
          <a:lstStyle/>
          <a:p>
            <a:pPr algn="l"/>
            <a:r>
              <a:rPr lang="en-US" sz="3200" dirty="0" smtClean="0">
                <a:solidFill>
                  <a:srgbClr val="FFFF00"/>
                </a:solidFill>
              </a:rPr>
              <a:t>Medial &amp; Lateral </a:t>
            </a:r>
            <a:r>
              <a:rPr lang="en-US" sz="3200" dirty="0" err="1" smtClean="0">
                <a:solidFill>
                  <a:srgbClr val="FFFF00"/>
                </a:solidFill>
              </a:rPr>
              <a:t>Malleolus</a:t>
            </a:r>
            <a:endParaRPr lang="en-US" sz="3200" dirty="0" smtClean="0">
              <a:solidFill>
                <a:srgbClr val="FFFF00"/>
              </a:solidFill>
            </a:endParaRPr>
          </a:p>
          <a:p>
            <a:pPr algn="l"/>
            <a:r>
              <a:rPr lang="en-US" sz="3200" dirty="0" smtClean="0">
                <a:solidFill>
                  <a:srgbClr val="FFFF00"/>
                </a:solidFill>
              </a:rPr>
              <a:t>Base of 5</a:t>
            </a:r>
            <a:r>
              <a:rPr lang="en-US" sz="3200" baseline="30000" dirty="0" smtClean="0">
                <a:solidFill>
                  <a:srgbClr val="FFFF00"/>
                </a:solidFill>
              </a:rPr>
              <a:t>th</a:t>
            </a:r>
            <a:r>
              <a:rPr lang="en-US" sz="3200" dirty="0" smtClean="0">
                <a:solidFill>
                  <a:srgbClr val="FFFF00"/>
                </a:solidFill>
              </a:rPr>
              <a:t> Metatarsal</a:t>
            </a:r>
          </a:p>
          <a:p>
            <a:pPr algn="l"/>
            <a:r>
              <a:rPr lang="en-US" sz="3200" dirty="0" smtClean="0">
                <a:solidFill>
                  <a:srgbClr val="FFFF00"/>
                </a:solidFill>
              </a:rPr>
              <a:t>Distal Fibula</a:t>
            </a:r>
          </a:p>
          <a:p>
            <a:pPr algn="l"/>
            <a:r>
              <a:rPr lang="en-US" sz="3200" dirty="0" smtClean="0">
                <a:solidFill>
                  <a:srgbClr val="FFFF00"/>
                </a:solidFill>
              </a:rPr>
              <a:t>Medial Talus </a:t>
            </a:r>
          </a:p>
          <a:p>
            <a:pPr algn="l"/>
            <a:endParaRPr lang="en-US" sz="4400" dirty="0" smtClean="0">
              <a:solidFill>
                <a:srgbClr val="FFFF00"/>
              </a:solidFill>
            </a:endParaRPr>
          </a:p>
        </p:txBody>
      </p:sp>
      <p:pic>
        <p:nvPicPr>
          <p:cNvPr id="3074" name="Picture 2" descr="C:\Users\Di's Laptop\Desktop\scoi-ankle-copy[1].jpg"/>
          <p:cNvPicPr>
            <a:picLocks noChangeAspect="1" noChangeArrowheads="1"/>
          </p:cNvPicPr>
          <p:nvPr/>
        </p:nvPicPr>
        <p:blipFill>
          <a:blip r:embed="rId2" cstate="print"/>
          <a:srcRect/>
          <a:stretch>
            <a:fillRect/>
          </a:stretch>
        </p:blipFill>
        <p:spPr bwMode="auto">
          <a:xfrm>
            <a:off x="3513138" y="3733800"/>
            <a:ext cx="4483100" cy="27130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762000"/>
          </a:xfrm>
        </p:spPr>
        <p:txBody>
          <a:bodyPr/>
          <a:lstStyle/>
          <a:p>
            <a:pPr algn="ctr"/>
            <a:r>
              <a:rPr lang="en-US" sz="4000" dirty="0" smtClean="0"/>
              <a:t>Lateral Ligaments</a:t>
            </a:r>
            <a:endParaRPr lang="en-US" sz="4000" dirty="0"/>
          </a:p>
        </p:txBody>
      </p:sp>
      <p:sp>
        <p:nvSpPr>
          <p:cNvPr id="3" name="Subtitle 2"/>
          <p:cNvSpPr>
            <a:spLocks noGrp="1"/>
          </p:cNvSpPr>
          <p:nvPr>
            <p:ph type="subTitle" idx="1"/>
          </p:nvPr>
        </p:nvSpPr>
        <p:spPr>
          <a:xfrm>
            <a:off x="3354442" y="1600200"/>
            <a:ext cx="5114778" cy="4572000"/>
          </a:xfrm>
        </p:spPr>
        <p:txBody>
          <a:bodyPr>
            <a:normAutofit/>
          </a:bodyPr>
          <a:lstStyle/>
          <a:p>
            <a:pPr algn="ctr"/>
            <a:r>
              <a:rPr lang="en-US" sz="3200" dirty="0" smtClean="0">
                <a:solidFill>
                  <a:srgbClr val="FF0000"/>
                </a:solidFill>
              </a:rPr>
              <a:t>Anterior </a:t>
            </a:r>
            <a:r>
              <a:rPr lang="en-US" sz="3200" dirty="0" err="1" smtClean="0">
                <a:solidFill>
                  <a:srgbClr val="FF0000"/>
                </a:solidFill>
              </a:rPr>
              <a:t>Talofibular</a:t>
            </a:r>
            <a:r>
              <a:rPr lang="en-US" sz="3200" dirty="0" smtClean="0">
                <a:solidFill>
                  <a:srgbClr val="FF0000"/>
                </a:solidFill>
              </a:rPr>
              <a:t> </a:t>
            </a:r>
            <a:r>
              <a:rPr lang="en-US" sz="3200" dirty="0" err="1" smtClean="0">
                <a:solidFill>
                  <a:srgbClr val="FF0000"/>
                </a:solidFill>
              </a:rPr>
              <a:t>Lig</a:t>
            </a:r>
            <a:r>
              <a:rPr lang="en-US" sz="3200" dirty="0" smtClean="0">
                <a:solidFill>
                  <a:srgbClr val="FF0000"/>
                </a:solidFill>
              </a:rPr>
              <a:t>.</a:t>
            </a:r>
          </a:p>
          <a:p>
            <a:pPr algn="ctr"/>
            <a:r>
              <a:rPr lang="en-US" sz="3200" dirty="0" err="1" smtClean="0">
                <a:solidFill>
                  <a:srgbClr val="FF0000"/>
                </a:solidFill>
              </a:rPr>
              <a:t>Calcaneofibular</a:t>
            </a:r>
            <a:r>
              <a:rPr lang="en-US" sz="3200" dirty="0" smtClean="0">
                <a:solidFill>
                  <a:srgbClr val="FF0000"/>
                </a:solidFill>
              </a:rPr>
              <a:t> </a:t>
            </a:r>
            <a:r>
              <a:rPr lang="en-US" sz="3200" dirty="0" err="1" smtClean="0">
                <a:solidFill>
                  <a:srgbClr val="FF0000"/>
                </a:solidFill>
              </a:rPr>
              <a:t>Lig</a:t>
            </a:r>
            <a:r>
              <a:rPr lang="en-US" sz="3200" dirty="0" smtClean="0">
                <a:solidFill>
                  <a:srgbClr val="FF0000"/>
                </a:solidFill>
              </a:rPr>
              <a:t>.</a:t>
            </a:r>
          </a:p>
          <a:p>
            <a:pPr algn="ctr"/>
            <a:r>
              <a:rPr lang="en-US" sz="3200" dirty="0" smtClean="0">
                <a:solidFill>
                  <a:srgbClr val="FF0000"/>
                </a:solidFill>
              </a:rPr>
              <a:t>Posterior Talofibular Lig.</a:t>
            </a:r>
          </a:p>
        </p:txBody>
      </p:sp>
      <p:pic>
        <p:nvPicPr>
          <p:cNvPr id="7169" name="Picture 1" descr="C:\Users\ggoodridge\Desktop\ankle_sprain_anat02[1].jpg"/>
          <p:cNvPicPr>
            <a:picLocks noChangeAspect="1" noChangeArrowheads="1"/>
          </p:cNvPicPr>
          <p:nvPr/>
        </p:nvPicPr>
        <p:blipFill>
          <a:blip r:embed="rId2" cstate="print"/>
          <a:srcRect/>
          <a:stretch>
            <a:fillRect/>
          </a:stretch>
        </p:blipFill>
        <p:spPr bwMode="auto">
          <a:xfrm>
            <a:off x="3733800" y="3657600"/>
            <a:ext cx="4685029" cy="292814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762000"/>
          </a:xfrm>
        </p:spPr>
        <p:txBody>
          <a:bodyPr/>
          <a:lstStyle/>
          <a:p>
            <a:pPr algn="ctr"/>
            <a:r>
              <a:rPr lang="en-US" sz="4000" dirty="0" smtClean="0"/>
              <a:t>Medial Ligaments</a:t>
            </a:r>
            <a:endParaRPr lang="en-US" sz="4000" dirty="0"/>
          </a:p>
        </p:txBody>
      </p:sp>
      <p:sp>
        <p:nvSpPr>
          <p:cNvPr id="3" name="Subtitle 2"/>
          <p:cNvSpPr>
            <a:spLocks noGrp="1"/>
          </p:cNvSpPr>
          <p:nvPr>
            <p:ph type="subTitle" idx="1"/>
          </p:nvPr>
        </p:nvSpPr>
        <p:spPr>
          <a:xfrm>
            <a:off x="3354442" y="1600200"/>
            <a:ext cx="5114778" cy="4572000"/>
          </a:xfrm>
        </p:spPr>
        <p:txBody>
          <a:bodyPr>
            <a:normAutofit/>
          </a:bodyPr>
          <a:lstStyle/>
          <a:p>
            <a:pPr algn="ctr"/>
            <a:r>
              <a:rPr lang="en-US" sz="4000" dirty="0" smtClean="0">
                <a:solidFill>
                  <a:srgbClr val="FF0000"/>
                </a:solidFill>
              </a:rPr>
              <a:t>Deltoid Ligament</a:t>
            </a:r>
          </a:p>
        </p:txBody>
      </p:sp>
      <p:pic>
        <p:nvPicPr>
          <p:cNvPr id="3073" name="Picture 1" descr="C:\Users\ggoodridge\Desktop\ankle%20medial%20ligaments[1].jpg"/>
          <p:cNvPicPr>
            <a:picLocks noChangeAspect="1" noChangeArrowheads="1"/>
          </p:cNvPicPr>
          <p:nvPr/>
        </p:nvPicPr>
        <p:blipFill>
          <a:blip r:embed="rId2" cstate="print"/>
          <a:srcRect/>
          <a:stretch>
            <a:fillRect/>
          </a:stretch>
        </p:blipFill>
        <p:spPr bwMode="auto">
          <a:xfrm>
            <a:off x="3390899" y="2743200"/>
            <a:ext cx="5080775" cy="312419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2960</TotalTime>
  <Words>1047</Words>
  <Application>Microsoft Office PowerPoint</Application>
  <PresentationFormat>On-screen Show (4:3)</PresentationFormat>
  <Paragraphs>167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Trebuchet MS</vt:lpstr>
      <vt:lpstr>Wingdings</vt:lpstr>
      <vt:lpstr>Wingdings 2</vt:lpstr>
      <vt:lpstr>Opulent</vt:lpstr>
      <vt:lpstr>Evaluation of the ANKLE</vt:lpstr>
      <vt:lpstr>Evaluation of the ANKLE</vt:lpstr>
      <vt:lpstr>Evaluation of the ANKLE</vt:lpstr>
      <vt:lpstr>Evaluation of the ANKLE</vt:lpstr>
      <vt:lpstr>Evaluation of the ANKLE</vt:lpstr>
      <vt:lpstr>Evaluation of the ANKLE</vt:lpstr>
      <vt:lpstr>Bony Landmarks</vt:lpstr>
      <vt:lpstr>Lateral Ligaments</vt:lpstr>
      <vt:lpstr>Medial Ligaments</vt:lpstr>
      <vt:lpstr>Evaluation of the ANKLE</vt:lpstr>
      <vt:lpstr>Evaluation of the ANKLE</vt:lpstr>
      <vt:lpstr>Evaluation of the ANKLE</vt:lpstr>
      <vt:lpstr>Evaluation of the ANKLE</vt:lpstr>
      <vt:lpstr>Evaluation of the ANKLE</vt:lpstr>
      <vt:lpstr>EVALUATION OF THE ANKLE</vt:lpstr>
      <vt:lpstr>Evaluation of the ANKLE</vt:lpstr>
      <vt:lpstr>Evaluation of the ANKLE</vt:lpstr>
      <vt:lpstr>Evaluation of the ANKLE</vt:lpstr>
      <vt:lpstr>Evaluation of the ANKLE</vt:lpstr>
      <vt:lpstr>Evaluation of the ANKLE</vt:lpstr>
      <vt:lpstr>Evaluation of the Ankle</vt:lpstr>
      <vt:lpstr>EVALUATION OF THE ANKLE</vt:lpstr>
      <vt:lpstr>Evaluation of the ankle</vt:lpstr>
      <vt:lpstr>PowerPoint Presentation</vt:lpstr>
      <vt:lpstr>Evaluation of the Ankle</vt:lpstr>
      <vt:lpstr>PowerPoint Presentation</vt:lpstr>
      <vt:lpstr>Positive Tests &amp; What they could Mean</vt:lpstr>
      <vt:lpstr>Positive Tests &amp; What they could Mean</vt:lpstr>
      <vt:lpstr>Evaluation of the ANKLE</vt:lpstr>
      <vt:lpstr>Evaluation of the ANKLE</vt:lpstr>
      <vt:lpstr>Evaluation of the ANKLE</vt:lpstr>
      <vt:lpstr>WRITE ANOTHER SOAP NOTE!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Foot</dc:title>
  <dc:creator>Di's Laptop</dc:creator>
  <cp:lastModifiedBy>Nicholson Julia</cp:lastModifiedBy>
  <cp:revision>65</cp:revision>
  <cp:lastPrinted>2019-01-11T17:54:34Z</cp:lastPrinted>
  <dcterms:created xsi:type="dcterms:W3CDTF">2013-02-25T03:37:54Z</dcterms:created>
  <dcterms:modified xsi:type="dcterms:W3CDTF">2020-01-29T15:38:37Z</dcterms:modified>
</cp:coreProperties>
</file>